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73" r:id="rId4"/>
    <p:sldId id="266" r:id="rId5"/>
    <p:sldId id="257" r:id="rId6"/>
    <p:sldId id="268" r:id="rId7"/>
    <p:sldId id="267" r:id="rId8"/>
    <p:sldId id="259" r:id="rId9"/>
    <p:sldId id="269" r:id="rId10"/>
    <p:sldId id="270" r:id="rId11"/>
    <p:sldId id="282" r:id="rId12"/>
    <p:sldId id="265" r:id="rId13"/>
    <p:sldId id="283" r:id="rId14"/>
    <p:sldId id="260" r:id="rId15"/>
    <p:sldId id="280" r:id="rId16"/>
    <p:sldId id="277" r:id="rId17"/>
    <p:sldId id="286" r:id="rId18"/>
    <p:sldId id="276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4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49651" autoAdjust="0"/>
  </p:normalViewPr>
  <p:slideViewPr>
    <p:cSldViewPr snapToGrid="0" showGuides="1">
      <p:cViewPr>
        <p:scale>
          <a:sx n="60" d="100"/>
          <a:sy n="60" d="100"/>
        </p:scale>
        <p:origin x="-144" y="-492"/>
      </p:cViewPr>
      <p:guideLst>
        <p:guide orient="horz" pos="2205"/>
        <p:guide pos="4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xmlns="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xmlns="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259D1D-DE2D-453A-8B97-D59F66F1FBB4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  기획게임  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7723352-9C10-43CC-A277-585FAC5F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4.jpe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48203" y="-1802060"/>
            <a:ext cx="11481341" cy="197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</a:pPr>
            <a:r>
              <a:rPr lang="ko-KR" altLang="en-US" dirty="0" smtClean="0">
                <a:solidFill>
                  <a:srgbClr val="FF0000"/>
                </a:solidFill>
              </a:rPr>
              <a:t>내 게임에 중요한 요소를 항목으로 구분한다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+mj-ea"/>
              <a:buAutoNum type="circleNumDbPlain"/>
            </a:pPr>
            <a:r>
              <a:rPr lang="ko-KR" altLang="en-US" dirty="0" smtClean="0">
                <a:solidFill>
                  <a:srgbClr val="FF0000"/>
                </a:solidFill>
              </a:rPr>
              <a:t>항목을 기준으로 참고할 타 게임의 시스템과 구성 요소를 </a:t>
            </a:r>
            <a:r>
              <a:rPr lang="ko-KR" altLang="en-US" dirty="0" smtClean="0">
                <a:solidFill>
                  <a:srgbClr val="FF0000"/>
                </a:solidFill>
              </a:rPr>
              <a:t>작성한다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+mj-ea"/>
              <a:buAutoNum type="circleNumDbPlain"/>
            </a:pPr>
            <a:r>
              <a:rPr lang="ko-KR" altLang="en-US" dirty="0" smtClean="0">
                <a:solidFill>
                  <a:srgbClr val="FF0000"/>
                </a:solidFill>
              </a:rPr>
              <a:t>타 게임의 시스템이 진행되는 순서를 작성하면서 구성요소와의 관계를 작성한다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buFont typeface="+mj-ea"/>
              <a:buAutoNum type="circleNumDbPlain"/>
            </a:pPr>
            <a:r>
              <a:rPr lang="ko-KR" altLang="en-US" dirty="0" smtClean="0">
                <a:solidFill>
                  <a:srgbClr val="FF0000"/>
                </a:solidFill>
              </a:rPr>
              <a:t>위 내용을 바탕으로 내 게임을 필요한 요소만 남긴 상태로 설명한다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buFont typeface="+mj-ea"/>
              <a:buAutoNum type="circleNumDbPlain"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 typeface="+mj-ea"/>
              <a:buAutoNum type="circleNumDbPlain"/>
            </a:pP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6408BC-2924-408D-AF29-0A7175B6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0A6A74-81C4-4C55-8A96-906A06410471}"/>
              </a:ext>
            </a:extLst>
          </p:cNvPr>
          <p:cNvGrpSpPr/>
          <p:nvPr/>
        </p:nvGrpSpPr>
        <p:grpSpPr>
          <a:xfrm>
            <a:off x="1374130" y="663893"/>
            <a:ext cx="6756932" cy="3155698"/>
            <a:chOff x="1590676" y="1072973"/>
            <a:chExt cx="6756932" cy="3155698"/>
          </a:xfrm>
        </p:grpSpPr>
        <p:pic>
          <p:nvPicPr>
            <p:cNvPr id="3" name="그림 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xmlns="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9181" y="1176487"/>
              <a:ext cx="4104640" cy="659035"/>
            </a:xfrm>
            <a:prstGeom prst="rect">
              <a:avLst/>
            </a:prstGeom>
          </p:spPr>
        </p:pic>
        <p:pic>
          <p:nvPicPr>
            <p:cNvPr id="4" name="table">
              <a:extLst>
                <a:ext uri="{FF2B5EF4-FFF2-40B4-BE49-F238E27FC236}">
                  <a16:creationId xmlns:a16="http://schemas.microsoft.com/office/drawing/2014/main" xmlns="" id="{8E855EA2-712C-4CF6-9F61-8C5ACF5C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7807" y="1919237"/>
              <a:ext cx="4104640" cy="1148388"/>
            </a:xfrm>
            <a:prstGeom prst="rect">
              <a:avLst/>
            </a:prstGeom>
          </p:spPr>
        </p:pic>
        <p:pic>
          <p:nvPicPr>
            <p:cNvPr id="5" name="그림 4" descr="사진, 앉아있는, 컴퓨터, 거리이(가) 표시된 사진&#10;&#10;자동 생성된 설명">
              <a:extLst>
                <a:ext uri="{FF2B5EF4-FFF2-40B4-BE49-F238E27FC236}">
                  <a16:creationId xmlns:a16="http://schemas.microsoft.com/office/drawing/2014/main" xmlns="" id="{CF0E07C7-A837-419A-8668-7BC869044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842" y="1185113"/>
              <a:ext cx="2271879" cy="18738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D94947F-F35B-4951-A687-86DF65439F3F}"/>
                </a:ext>
              </a:extLst>
            </p:cNvPr>
            <p:cNvSpPr txBox="1"/>
            <p:nvPr/>
          </p:nvSpPr>
          <p:spPr>
            <a:xfrm>
              <a:off x="1597042" y="3242760"/>
              <a:ext cx="6750566" cy="9859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유저는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스테이지로 구성된 던전을 클리어하는 것이 주 목적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스테이지는 각 스테이지 마다 등장하는 테마가 다름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스테이지는 다시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개의 층으로 구성되며 각 스테이지의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번째 층은 보스 방이 등장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각 층은 다시 여러 개의 방으로 구성되는데 방과 방사이는 통로가 존재하게 됨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 종류는 다음 슬라이드에서 정리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D8C00E8-29E8-4E76-B56A-3917316D9C50}"/>
                </a:ext>
              </a:extLst>
            </p:cNvPr>
            <p:cNvSpPr/>
            <p:nvPr/>
          </p:nvSpPr>
          <p:spPr>
            <a:xfrm>
              <a:off x="1590676" y="1072973"/>
              <a:ext cx="6750566" cy="3155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AA35B856-A433-42E1-8B43-262242FE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28" y="3877609"/>
            <a:ext cx="345057" cy="1072328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5D41DC6-05EC-435E-B32C-3763CAA630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930" y="5417579"/>
            <a:ext cx="552091" cy="4773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6416984-BE8F-4FAA-AEB6-01185D637DC1}"/>
              </a:ext>
            </a:extLst>
          </p:cNvPr>
          <p:cNvGrpSpPr/>
          <p:nvPr/>
        </p:nvGrpSpPr>
        <p:grpSpPr>
          <a:xfrm>
            <a:off x="8084168" y="664841"/>
            <a:ext cx="3893890" cy="3224557"/>
            <a:chOff x="8084168" y="664840"/>
            <a:chExt cx="3893890" cy="3237164"/>
          </a:xfrm>
        </p:grpSpPr>
        <p:pic>
          <p:nvPicPr>
            <p:cNvPr id="18" name="그림 17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985AD9D9-481D-490D-B4F2-D44640FF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3489" y="886902"/>
              <a:ext cx="2996849" cy="14954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D51946F-22B8-4435-8D48-39FA17DB1D17}"/>
                </a:ext>
              </a:extLst>
            </p:cNvPr>
            <p:cNvSpPr txBox="1"/>
            <p:nvPr/>
          </p:nvSpPr>
          <p:spPr>
            <a:xfrm>
              <a:off x="8084168" y="2732453"/>
              <a:ext cx="3893890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층을 구성하는 요소로 통로도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방과 방을 잇는 용도로 사용됨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이전 방에서 치열한 전투를 잠시 쉬어 가는 장소로 사용되기도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통로에서 방의 일부 구조와 몬스터 배치를 확인할 수 있음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29F858BC-396D-4DBB-9C69-951BBECCBD42}"/>
                </a:ext>
              </a:extLst>
            </p:cNvPr>
            <p:cNvSpPr/>
            <p:nvPr/>
          </p:nvSpPr>
          <p:spPr>
            <a:xfrm>
              <a:off x="8124697" y="664840"/>
              <a:ext cx="3806466" cy="316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DA29CF1-F56B-4A2B-8F89-41492EEE8345}"/>
              </a:ext>
            </a:extLst>
          </p:cNvPr>
          <p:cNvSpPr/>
          <p:nvPr/>
        </p:nvSpPr>
        <p:spPr>
          <a:xfrm>
            <a:off x="1368581" y="3819591"/>
            <a:ext cx="10562581" cy="272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0EB0CEF-9B2E-4642-8936-EBDF359C7E37}"/>
              </a:ext>
            </a:extLst>
          </p:cNvPr>
          <p:cNvSpPr/>
          <p:nvPr/>
        </p:nvSpPr>
        <p:spPr>
          <a:xfrm>
            <a:off x="2262125" y="3844311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F06BFE0-2237-4318-BCEC-E15B2B881D6E}"/>
              </a:ext>
            </a:extLst>
          </p:cNvPr>
          <p:cNvSpPr/>
          <p:nvPr/>
        </p:nvSpPr>
        <p:spPr>
          <a:xfrm>
            <a:off x="1371597" y="3819591"/>
            <a:ext cx="4346716" cy="125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FD9DE01-6CAF-4EFB-AEC8-3782E5A74A71}"/>
              </a:ext>
            </a:extLst>
          </p:cNvPr>
          <p:cNvSpPr/>
          <p:nvPr/>
        </p:nvSpPr>
        <p:spPr>
          <a:xfrm>
            <a:off x="8266165" y="1148723"/>
            <a:ext cx="1864378" cy="8625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8243385-B31F-4356-BEE0-61DD91C2FF3B}"/>
              </a:ext>
            </a:extLst>
          </p:cNvPr>
          <p:cNvGrpSpPr/>
          <p:nvPr/>
        </p:nvGrpSpPr>
        <p:grpSpPr>
          <a:xfrm>
            <a:off x="12357755" y="3816609"/>
            <a:ext cx="6215906" cy="1481590"/>
            <a:chOff x="1371597" y="5074428"/>
            <a:chExt cx="4346717" cy="1481590"/>
          </a:xfrm>
        </p:grpSpPr>
        <p:pic>
          <p:nvPicPr>
            <p:cNvPr id="26" name="그림 25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F9A4A5D6-3784-487C-B771-560B719E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5099" y="5109569"/>
              <a:ext cx="451486" cy="514721"/>
            </a:xfrm>
            <a:prstGeom prst="rect">
              <a:avLst/>
            </a:prstGeom>
          </p:spPr>
        </p:pic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6D39013F-B722-4CFF-BDA1-98119BD1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3295" y="5833232"/>
              <a:ext cx="451486" cy="5147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4CADED0-5BFA-4955-837C-036E711F4957}"/>
                </a:ext>
              </a:extLst>
            </p:cNvPr>
            <p:cNvSpPr/>
            <p:nvPr/>
          </p:nvSpPr>
          <p:spPr>
            <a:xfrm>
              <a:off x="1371597" y="5074428"/>
              <a:ext cx="4346716" cy="146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C20C4EC-19AB-4E07-A8B1-97EC5A358035}"/>
                </a:ext>
              </a:extLst>
            </p:cNvPr>
            <p:cNvSpPr/>
            <p:nvPr/>
          </p:nvSpPr>
          <p:spPr>
            <a:xfrm>
              <a:off x="2286478" y="5081829"/>
              <a:ext cx="3431836" cy="144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/>
                <a:t>&lt;</a:t>
              </a:r>
              <a:r>
                <a:rPr lang="ko-KR" altLang="en-US" sz="1000" dirty="0"/>
                <a:t>몬스터</a:t>
              </a:r>
              <a:r>
                <a:rPr lang="en-US" altLang="ko-KR" sz="1000" dirty="0"/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입장하면 스스로 유저를 찾아 공격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없으면 움직이지 않음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 말고 유저를 따라 다니는 </a:t>
              </a:r>
              <a:r>
                <a:rPr lang="ko-KR" altLang="en-US" sz="1000" dirty="0" err="1"/>
                <a:t>펫을</a:t>
              </a:r>
              <a:r>
                <a:rPr lang="ko-KR" altLang="en-US" sz="1000" dirty="0"/>
                <a:t> 공격하기도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데이터 값을 비교해 몬스터와 다른 값을 가지는 것을 찾아 공격하는 것으로 예상</a:t>
              </a:r>
              <a:endParaRPr lang="en-US" altLang="ko-KR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B52B626-2A2A-4858-A962-ED305790EF67}"/>
                </a:ext>
              </a:extLst>
            </p:cNvPr>
            <p:cNvSpPr txBox="1"/>
            <p:nvPr/>
          </p:nvSpPr>
          <p:spPr>
            <a:xfrm>
              <a:off x="1679285" y="557363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AA1977B-5044-444A-8813-0F9338B86921}"/>
                </a:ext>
              </a:extLst>
            </p:cNvPr>
            <p:cNvSpPr txBox="1"/>
            <p:nvPr/>
          </p:nvSpPr>
          <p:spPr>
            <a:xfrm>
              <a:off x="1668861" y="6309797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사</a:t>
              </a:r>
            </a:p>
          </p:txBody>
        </p:sp>
      </p:grp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233419C-DB22-4DC2-B329-D22FDFE4B7E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5431164"/>
            <a:ext cx="250167" cy="762943"/>
          </a:xfrm>
          <a:prstGeom prst="rect">
            <a:avLst/>
          </a:prstGeom>
        </p:spPr>
      </p:pic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67CA889-F5BC-4B2A-A81F-255FDB7DD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307" y="6016918"/>
            <a:ext cx="250166" cy="445093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C28476B-CE18-4192-A22E-468BE899947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197" y="5425737"/>
            <a:ext cx="301925" cy="5187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47755B7-BA74-483D-B6F2-0984E3CFCB46}"/>
              </a:ext>
            </a:extLst>
          </p:cNvPr>
          <p:cNvSpPr/>
          <p:nvPr/>
        </p:nvSpPr>
        <p:spPr>
          <a:xfrm>
            <a:off x="5715254" y="5284053"/>
            <a:ext cx="6215904" cy="126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6D5B98F-F9CB-439E-8C74-40FC7B7D1FBC}"/>
              </a:ext>
            </a:extLst>
          </p:cNvPr>
          <p:cNvSpPr/>
          <p:nvPr/>
        </p:nvSpPr>
        <p:spPr>
          <a:xfrm>
            <a:off x="7358722" y="5312661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C940-ABED-4F92-B824-35C18E6A3E55}"/>
              </a:ext>
            </a:extLst>
          </p:cNvPr>
          <p:cNvSpPr/>
          <p:nvPr/>
        </p:nvSpPr>
        <p:spPr>
          <a:xfrm>
            <a:off x="1368836" y="5079467"/>
            <a:ext cx="4346716" cy="1462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29AC227-A066-4650-AA7B-BF12B8F3A5B3}"/>
              </a:ext>
            </a:extLst>
          </p:cNvPr>
          <p:cNvSpPr/>
          <p:nvPr/>
        </p:nvSpPr>
        <p:spPr>
          <a:xfrm>
            <a:off x="2270198" y="5078904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</a:t>
            </a:r>
            <a:r>
              <a:rPr lang="ko-KR" altLang="en-US" sz="1000" dirty="0" err="1"/>
              <a:t>상쇠함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pic>
        <p:nvPicPr>
          <p:cNvPr id="8" name="그림 7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xmlns="" id="{8F04305A-F8F8-4ED3-B169-5142534FB82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591" y="5911070"/>
            <a:ext cx="443221" cy="423236"/>
          </a:xfrm>
          <a:prstGeom prst="rect">
            <a:avLst/>
          </a:prstGeom>
        </p:spPr>
      </p:pic>
      <p:pic>
        <p:nvPicPr>
          <p:cNvPr id="17" name="그림 16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F9D7BEA6-2C1E-4D1C-A408-D07BD1E0C58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037" y="3949409"/>
            <a:ext cx="782872" cy="343065"/>
          </a:xfrm>
          <a:prstGeom prst="rect">
            <a:avLst/>
          </a:prstGeom>
        </p:spPr>
      </p:pic>
      <p:pic>
        <p:nvPicPr>
          <p:cNvPr id="36" name="그림 35" descr="전자기기, 컴퓨터, 회로, 테이블이(가) 표시된 사진&#10;&#10;자동 생성된 설명">
            <a:extLst>
              <a:ext uri="{FF2B5EF4-FFF2-40B4-BE49-F238E27FC236}">
                <a16:creationId xmlns:a16="http://schemas.microsoft.com/office/drawing/2014/main" xmlns="" id="{1311A3C5-EB38-484F-A21A-CE543FC92C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4590775"/>
            <a:ext cx="369277" cy="358846"/>
          </a:xfrm>
          <a:prstGeom prst="rect">
            <a:avLst/>
          </a:prstGeom>
        </p:spPr>
      </p:pic>
      <p:pic>
        <p:nvPicPr>
          <p:cNvPr id="41" name="그림 40" descr="컴퓨터, 측정기이(가) 표시된 사진&#10;&#10;자동 생성된 설명">
            <a:extLst>
              <a:ext uri="{FF2B5EF4-FFF2-40B4-BE49-F238E27FC236}">
                <a16:creationId xmlns:a16="http://schemas.microsoft.com/office/drawing/2014/main" xmlns="" id="{FCD7008E-6C27-4739-92E4-C783A8281D7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628" y="4575413"/>
            <a:ext cx="395654" cy="40760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F67EF8A-C1C5-4D43-8FFD-DF380C491461}"/>
              </a:ext>
            </a:extLst>
          </p:cNvPr>
          <p:cNvSpPr/>
          <p:nvPr/>
        </p:nvSpPr>
        <p:spPr>
          <a:xfrm>
            <a:off x="7370902" y="386668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6805E27-9FD5-49F9-8C2A-7A78179BE5F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93B3D5-7699-480D-9FDE-7074919BEC4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89C557D-7695-4110-B50F-800439D16FD9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D5E1702-C34A-4FB9-8603-7989D57B6E61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EFC22CB-DD0D-4023-8516-5B48FDED1DB9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44D1BC9-5E1A-444E-AF0B-9672322A851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1064056" y="-1142890"/>
            <a:ext cx="10921462" cy="89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rgbClr val="FF0000"/>
                </a:solidFill>
              </a:rPr>
              <a:t>맵을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구성하는 </a:t>
            </a:r>
            <a:r>
              <a:rPr lang="ko-KR" altLang="en-US" dirty="0" smtClean="0">
                <a:solidFill>
                  <a:srgbClr val="FF0000"/>
                </a:solidFill>
              </a:rPr>
              <a:t>요소를 </a:t>
            </a:r>
            <a:r>
              <a:rPr lang="ko-KR" altLang="en-US" dirty="0">
                <a:solidFill>
                  <a:srgbClr val="FF0000"/>
                </a:solidFill>
              </a:rPr>
              <a:t>카테고리로 묶고 표로 정리해서 </a:t>
            </a:r>
            <a:r>
              <a:rPr lang="ko-KR" altLang="en-US" dirty="0" smtClean="0">
                <a:solidFill>
                  <a:srgbClr val="FF0000"/>
                </a:solidFill>
              </a:rPr>
              <a:t>설명 할 것 그리고 구성요소를  </a:t>
            </a:r>
            <a:r>
              <a:rPr lang="ko-KR" altLang="en-US" dirty="0" smtClean="0">
                <a:solidFill>
                  <a:srgbClr val="FF0000"/>
                </a:solidFill>
              </a:rPr>
              <a:t>활용되고 배치 되는 방식에 대한 내용 설명이 필요하다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332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구분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8071"/>
              </p:ext>
            </p:extLst>
          </p:nvPr>
        </p:nvGraphicFramePr>
        <p:xfrm>
          <a:off x="1565275" y="1889875"/>
          <a:ext cx="364077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xmlns="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xmlns="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92729"/>
              </p:ext>
            </p:extLst>
          </p:nvPr>
        </p:nvGraphicFramePr>
        <p:xfrm>
          <a:off x="5797957" y="122803"/>
          <a:ext cx="5510531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xmlns="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xmlns="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10098"/>
              </p:ext>
            </p:extLst>
          </p:nvPr>
        </p:nvGraphicFramePr>
        <p:xfrm>
          <a:off x="6682289" y="2858777"/>
          <a:ext cx="5109661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xmlns="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xmlns="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56303"/>
            <a:ext cx="591909" cy="172897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D21A08C6-35CC-470E-9F9D-5B3FE37222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206048" y="3571875"/>
            <a:ext cx="1476241" cy="119444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6873BE-E583-415D-9E3A-89D84CE0D27C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277606-BC75-496C-A13D-B4595CB94BB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2611454-50B7-4A36-8A33-1A6FD49BBB7C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0D55D2-9807-4C8E-8E1D-11C28880305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805141-B815-493F-8430-975415F58894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00BC5DC-5A21-4462-B2B4-2AC00FD82467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2BBF89-E6EE-4740-BDF3-6ABD855D8869}"/>
              </a:ext>
            </a:extLst>
          </p:cNvPr>
          <p:cNvSpPr txBox="1"/>
          <p:nvPr/>
        </p:nvSpPr>
        <p:spPr>
          <a:xfrm>
            <a:off x="1572628" y="4631343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01074" y="-1288668"/>
            <a:ext cx="10921462" cy="114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현재 </a:t>
            </a:r>
            <a:r>
              <a:rPr lang="ko-KR" altLang="en-US" dirty="0" err="1" smtClean="0">
                <a:solidFill>
                  <a:srgbClr val="FF0000"/>
                </a:solidFill>
              </a:rPr>
              <a:t>던전의</a:t>
            </a:r>
            <a:r>
              <a:rPr lang="ko-KR" altLang="en-US" dirty="0" smtClean="0">
                <a:solidFill>
                  <a:srgbClr val="FF0000"/>
                </a:solidFill>
              </a:rPr>
              <a:t> 종류와 그것을 이루고 있는 구성요소가 뒤섞여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해당 내용을 분리 해서 다시 </a:t>
            </a:r>
            <a:r>
              <a:rPr lang="ko-KR" altLang="en-US" dirty="0" smtClean="0">
                <a:solidFill>
                  <a:srgbClr val="FF0000"/>
                </a:solidFill>
              </a:rPr>
              <a:t>정리 할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절반이상이 이전 내용과 동일하다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갈아 엎는 것을 하지 말라는 것이지 수정을 하면 안 되는 것은 아니다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71A0A4-038A-4833-97F9-2B02B035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 방식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163F11-0F9B-4BAD-BEBE-E632E4B5BAE1}"/>
              </a:ext>
            </a:extLst>
          </p:cNvPr>
          <p:cNvSpPr txBox="1"/>
          <p:nvPr/>
        </p:nvSpPr>
        <p:spPr>
          <a:xfrm>
            <a:off x="1904999" y="948635"/>
            <a:ext cx="9585385" cy="1995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시작 룸</a:t>
            </a:r>
            <a:r>
              <a:rPr lang="en-US" altLang="ko-KR" sz="1200" dirty="0"/>
              <a:t>, </a:t>
            </a:r>
            <a:r>
              <a:rPr lang="ko-KR" altLang="en-US" sz="1200" dirty="0"/>
              <a:t>포탈 룸은 층마다 하나씩 만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번째 층마다 포탈 룸은 보스 룸으로 치환됨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룸을 기준으로 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 4</a:t>
            </a:r>
            <a:r>
              <a:rPr lang="ko-KR" altLang="en-US" sz="1200" dirty="0"/>
              <a:t>방향 중 한 방향을 기준으로 방을 생성해 연결함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배열의 최소 </a:t>
            </a:r>
            <a:r>
              <a:rPr lang="en-US" altLang="ko-KR" sz="1200" dirty="0"/>
              <a:t>3x3 </a:t>
            </a:r>
            <a:r>
              <a:rPr lang="ko-KR" altLang="en-US" sz="1200" dirty="0"/>
              <a:t>크기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5x5)</a:t>
            </a:r>
            <a:r>
              <a:rPr lang="ko-KR" altLang="en-US" sz="1200" dirty="0"/>
              <a:t>에 시작점과 포탈</a:t>
            </a:r>
            <a:r>
              <a:rPr lang="en-US" altLang="ko-KR" sz="1200" dirty="0"/>
              <a:t>(</a:t>
            </a:r>
            <a:r>
              <a:rPr lang="ko-KR" altLang="en-US" sz="1200" dirty="0"/>
              <a:t>보스</a:t>
            </a:r>
            <a:r>
              <a:rPr lang="en-US" altLang="ko-KR" sz="1200" dirty="0"/>
              <a:t>)</a:t>
            </a:r>
            <a:r>
              <a:rPr lang="ko-KR" altLang="en-US" sz="1200" dirty="0"/>
              <a:t>룸을 배치하고 이후 룸은 아래 표의 데이터를 기반으로 배치됨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룸에 배치되는 구조물 정보는 데이터 베이스에 저장되고 특징적으로 룸으로 통하는 문의 경우 인접한 방의 방향으로 문이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배치되는 방의 데이터는 크기</a:t>
            </a:r>
            <a:r>
              <a:rPr lang="en-US" altLang="ko-KR" sz="1200" dirty="0"/>
              <a:t>, </a:t>
            </a:r>
            <a:r>
              <a:rPr lang="ko-KR" altLang="en-US" sz="1200" dirty="0"/>
              <a:t>종류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배치 형태만 저장되며 나머지 바닥과 벽</a:t>
            </a:r>
            <a:r>
              <a:rPr lang="en-US" altLang="ko-KR" sz="1200" dirty="0"/>
              <a:t>, </a:t>
            </a:r>
            <a:r>
              <a:rPr lang="ko-KR" altLang="en-US" sz="1200" dirty="0"/>
              <a:t>기타 구조물 들은 그때 그때 리소스를 가져와 배치됨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화면에 표시하는 </a:t>
            </a:r>
            <a:r>
              <a:rPr lang="ko-KR" altLang="en-US" sz="1200" dirty="0" err="1"/>
              <a:t>미니맵은</a:t>
            </a:r>
            <a:r>
              <a:rPr lang="ko-KR" altLang="en-US" sz="1200" dirty="0"/>
              <a:t> 비 전투 중에만 표시되며 배경이 흐리게 표시됨</a:t>
            </a:r>
            <a:endParaRPr lang="en-US" altLang="ko-KR" sz="12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xmlns="" id="{FF4467A7-EEFF-4B58-AFD6-756CDC8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40648"/>
              </p:ext>
            </p:extLst>
          </p:nvPr>
        </p:nvGraphicFramePr>
        <p:xfrm>
          <a:off x="2017141" y="3203476"/>
          <a:ext cx="53365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xmlns="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xmlns="" val="253832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7448977"/>
                  </a:ext>
                </a:extLst>
              </a:tr>
            </a:tbl>
          </a:graphicData>
        </a:graphic>
      </p:graphicFrame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xmlns="" id="{2215BE34-0032-45ED-A392-B0E401DF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0" y="3099963"/>
            <a:ext cx="1738790" cy="1321277"/>
          </a:xfrm>
          <a:prstGeom prst="rect">
            <a:avLst/>
          </a:prstGeom>
        </p:spPr>
      </p:pic>
      <p:pic>
        <p:nvPicPr>
          <p:cNvPr id="8" name="그림 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7A3EDC70-49B7-49F8-9C35-65F8BE5D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4" y="4514856"/>
            <a:ext cx="1775465" cy="132127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xmlns="" id="{0C53516C-D01E-426F-A605-9479C96E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5" y="3099963"/>
            <a:ext cx="1803400" cy="1321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847F952-F38A-471C-A04E-7F22FE0EDD20}"/>
              </a:ext>
            </a:extLst>
          </p:cNvPr>
          <p:cNvSpPr/>
          <p:nvPr/>
        </p:nvSpPr>
        <p:spPr>
          <a:xfrm>
            <a:off x="1904999" y="2944246"/>
            <a:ext cx="9585385" cy="315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81882C-A286-426F-ADEB-1161167F0E7B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CC0639-F8A0-4EF2-B0B1-4A62748D9136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15DA53-E34B-4FE8-B198-74530142FD48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55FAE88-C0FA-4EC7-9AF0-964A6EC28E10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4348A2-812A-4432-83CB-68425D10F5A2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B520FF7-6EBE-44E3-8275-E3C8406BFC52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61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xmlns="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8084"/>
              </p:ext>
            </p:extLst>
          </p:nvPr>
        </p:nvGraphicFramePr>
        <p:xfrm>
          <a:off x="5786724" y="432316"/>
          <a:ext cx="6071719" cy="613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xmlns="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xmlns="" val="3833406977"/>
                    </a:ext>
                  </a:extLst>
                </a:gridCol>
              </a:tblGrid>
              <a:tr h="10153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5680931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8728637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9128134"/>
                  </a:ext>
                </a:extLst>
              </a:tr>
              <a:tr h="1122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6444912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618175"/>
                  </a:ext>
                </a:extLst>
              </a:tr>
              <a:tr h="923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xmlns="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35" t="24098" r="20875" b="-1713"/>
          <a:stretch/>
        </p:blipFill>
        <p:spPr bwMode="auto">
          <a:xfrm>
            <a:off x="1887379" y="609298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52769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153838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2568710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xmlns="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3619504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xmlns="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xmlns="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568399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BB34DD-9DA9-41FD-AAA8-19A4D61AED49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32FC895-19A8-42DE-A629-1137BC06C117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62F38F-64B0-4AB0-B757-2C7EBBFBE061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B90984-08F1-4B79-9188-7DEC40266E8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AC1AA89-B0F1-40F4-A6FB-FAD4D0E399C8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B5FA24A-2FAB-4F1F-86A4-CFAFF5220FE7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4A08B0B-5EE3-4D3B-B94B-48B8FED74BA4}"/>
              </a:ext>
            </a:extLst>
          </p:cNvPr>
          <p:cNvSpPr/>
          <p:nvPr/>
        </p:nvSpPr>
        <p:spPr>
          <a:xfrm>
            <a:off x="1607153" y="432313"/>
            <a:ext cx="4181499" cy="6132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681D54-4E95-4CCA-9BCB-C21475B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74BBFDC-146C-45DA-9AC6-2F401A7B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4585" y="128088"/>
            <a:ext cx="1757032" cy="8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A6A9FE96-0EB6-4749-B2BD-987FDA35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22029"/>
              </p:ext>
            </p:extLst>
          </p:nvPr>
        </p:nvGraphicFramePr>
        <p:xfrm>
          <a:off x="1813877" y="3569895"/>
          <a:ext cx="9747309" cy="331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793">
                  <a:extLst>
                    <a:ext uri="{9D8B030D-6E8A-4147-A177-3AD203B41FA5}">
                      <a16:colId xmlns:a16="http://schemas.microsoft.com/office/drawing/2014/main" xmlns="" val="1548542944"/>
                    </a:ext>
                  </a:extLst>
                </a:gridCol>
                <a:gridCol w="3745841">
                  <a:extLst>
                    <a:ext uri="{9D8B030D-6E8A-4147-A177-3AD203B41FA5}">
                      <a16:colId xmlns:a16="http://schemas.microsoft.com/office/drawing/2014/main" xmlns="" val="573459674"/>
                    </a:ext>
                  </a:extLst>
                </a:gridCol>
                <a:gridCol w="4867675">
                  <a:extLst>
                    <a:ext uri="{9D8B030D-6E8A-4147-A177-3AD203B41FA5}">
                      <a16:colId xmlns:a16="http://schemas.microsoft.com/office/drawing/2014/main" xmlns="" val="203782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Pc(windows,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mac),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사이버 펑크 분위기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부드럽고 섬세한 도트 연출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박진감 넘치는 액션이 특징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시도의 제한이 없어 무한히 도전할 수 있는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적에게 한번 맞으면 그 자리에서 정리가 사망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스테이지를 다시 도전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선제 공격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회피를 통해 클리어 시 까지 공격을 받지 않도록 하는 것이 목표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총알 공격을 타이밍에 맞춰 검을 휘두르는 것으로 튕겨 낼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스킬과 함께 사용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 동작들을 일시적으로 느리게 만들어 유저가 보다 원활하게 동작을 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48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출시년도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482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네오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느와르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 앤 슬래시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9876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청소년 이용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1829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Steam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백명 유저 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압도적으로 긍정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22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시간을 되돌리는 스킬과 칼로 총알을 튕겨내는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69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차별화 된 전투 방식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스피드런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하드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7133887"/>
                  </a:ext>
                </a:extLst>
              </a:tr>
            </a:tbl>
          </a:graphicData>
        </a:graphic>
      </p:graphicFrame>
      <p:pic>
        <p:nvPicPr>
          <p:cNvPr id="11" name="Picture 4" descr="관련 이미지">
            <a:extLst>
              <a:ext uri="{FF2B5EF4-FFF2-40B4-BE49-F238E27FC236}">
                <a16:creationId xmlns:a16="http://schemas.microsoft.com/office/drawing/2014/main" xmlns="" id="{F114BDEC-0B28-4B5D-A368-4A1B7EC53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3877" y="883141"/>
            <a:ext cx="4894897" cy="26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DC6A9F-E6FF-4C2B-A185-6274BE68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2" y="883141"/>
            <a:ext cx="4771675" cy="268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843184-9C11-4DBB-BBFB-645247858C4F}"/>
              </a:ext>
            </a:extLst>
          </p:cNvPr>
          <p:cNvSpPr txBox="1"/>
          <p:nvPr/>
        </p:nvSpPr>
        <p:spPr>
          <a:xfrm>
            <a:off x="0" y="195189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E77200-C89D-4535-B43F-3430BA9CBBD8}"/>
              </a:ext>
            </a:extLst>
          </p:cNvPr>
          <p:cNvSpPr txBox="1"/>
          <p:nvPr/>
        </p:nvSpPr>
        <p:spPr>
          <a:xfrm>
            <a:off x="0" y="259884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BCA016-97B3-43E5-AC21-E6FD4209752A}"/>
              </a:ext>
            </a:extLst>
          </p:cNvPr>
          <p:cNvSpPr txBox="1"/>
          <p:nvPr/>
        </p:nvSpPr>
        <p:spPr>
          <a:xfrm>
            <a:off x="0" y="324579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E2C42AF-D8FB-432E-B14A-A3DF6526E8FA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5D0F5FB-CC32-4043-82A6-5BBA1644C25C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13792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2B343D-5183-43E5-B685-3FD7B13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0CE4504D-7D2F-4B80-802D-8EDDF4B30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9066"/>
              </p:ext>
            </p:extLst>
          </p:nvPr>
        </p:nvGraphicFramePr>
        <p:xfrm>
          <a:off x="7179087" y="540154"/>
          <a:ext cx="359507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xmlns="" val="3492488457"/>
                    </a:ext>
                  </a:extLst>
                </a:gridCol>
              </a:tblGrid>
              <a:tr h="1830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 경과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6933040"/>
                  </a:ext>
                </a:extLst>
              </a:tr>
              <a:tr h="65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클리어하는데 제한 시간을 표시함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 시간이 없는 경우 게임이 오래 끌면서 플레이 하게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유저에게 빠른 판단과 행동을 하도록 유도하는 장치로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줄어드는 모래시계를 보면 자연스럽게 긴장감이 생김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1936831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xmlns="" id="{1828A142-3831-470A-ACB5-21D195090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96253"/>
              </p:ext>
            </p:extLst>
          </p:nvPr>
        </p:nvGraphicFramePr>
        <p:xfrm>
          <a:off x="6378662" y="5541132"/>
          <a:ext cx="39830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038">
                  <a:extLst>
                    <a:ext uri="{9D8B030D-6E8A-4147-A177-3AD203B41FA5}">
                      <a16:colId xmlns:a16="http://schemas.microsoft.com/office/drawing/2014/main" xmlns="" val="358626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방향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214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마우스로 플레이 하기 때문에 마우스의 위치를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1354154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xmlns="" id="{D77E9621-A00F-475B-91A1-F7BDF3F0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3641"/>
              </p:ext>
            </p:extLst>
          </p:nvPr>
        </p:nvGraphicFramePr>
        <p:xfrm>
          <a:off x="3390824" y="579098"/>
          <a:ext cx="359507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사용 횟수를 제한하는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Shift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키를 누르는 것으로 스킬을 사용할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 창을 활용해 키를 누르고 있는 것으로 스킬을 유지할지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식으로 켜고 끌 수 있게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xmlns="" id="{69DC391A-4A82-4966-B23B-2D37831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55138"/>
              </p:ext>
            </p:extLst>
          </p:nvPr>
        </p:nvGraphicFramePr>
        <p:xfrm>
          <a:off x="1360265" y="700072"/>
          <a:ext cx="20072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xmlns="" val="355386893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xmlns="" val="3150279506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xmlns="" val="9523404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조작키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31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619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19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14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3849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58245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71712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79533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우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2672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819858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7C00F46-CBA6-45C2-9748-174E40F5187F}"/>
              </a:ext>
            </a:extLst>
          </p:cNvPr>
          <p:cNvGrpSpPr/>
          <p:nvPr/>
        </p:nvGrpSpPr>
        <p:grpSpPr>
          <a:xfrm>
            <a:off x="4315238" y="2556287"/>
            <a:ext cx="4513006" cy="2538567"/>
            <a:chOff x="1786303" y="2093317"/>
            <a:chExt cx="4513006" cy="25385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85128692-E45B-436F-83B1-B15069D80640}"/>
                </a:ext>
              </a:extLst>
            </p:cNvPr>
            <p:cNvGrpSpPr/>
            <p:nvPr/>
          </p:nvGrpSpPr>
          <p:grpSpPr>
            <a:xfrm>
              <a:off x="1786303" y="2093317"/>
              <a:ext cx="4513006" cy="2538567"/>
              <a:chOff x="2019300" y="1161029"/>
              <a:chExt cx="4513006" cy="2538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2B4A145A-FD41-4FF8-ACCC-5314AB2954B7}"/>
                  </a:ext>
                </a:extLst>
              </p:cNvPr>
              <p:cNvGrpSpPr/>
              <p:nvPr/>
            </p:nvGrpSpPr>
            <p:grpSpPr>
              <a:xfrm>
                <a:off x="2019300" y="1161029"/>
                <a:ext cx="4513006" cy="2538567"/>
                <a:chOff x="1790700" y="1002279"/>
                <a:chExt cx="4513006" cy="2538567"/>
              </a:xfrm>
            </p:grpSpPr>
            <p:pic>
              <p:nvPicPr>
                <p:cNvPr id="3" name="그림 2" descr="앉아있는, 전면, 대형, 옅은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7F34416F-9DF7-4321-9F9F-5561E9025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700" y="1002280"/>
                  <a:ext cx="4513006" cy="2538566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xmlns="" id="{D4602492-CD61-4F97-AF4D-8DB71F1B3667}"/>
                    </a:ext>
                  </a:extLst>
                </p:cNvPr>
                <p:cNvSpPr/>
                <p:nvPr/>
              </p:nvSpPr>
              <p:spPr>
                <a:xfrm>
                  <a:off x="1790700" y="1002280"/>
                  <a:ext cx="847725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xmlns="" id="{184B7F11-4CF7-45C8-9C77-BBAA27EF6E70}"/>
                    </a:ext>
                  </a:extLst>
                </p:cNvPr>
                <p:cNvSpPr/>
                <p:nvPr/>
              </p:nvSpPr>
              <p:spPr>
                <a:xfrm>
                  <a:off x="3586163" y="1002280"/>
                  <a:ext cx="804862" cy="15024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xmlns="" id="{E454D6C3-77E7-4A8A-9703-F98016A5C668}"/>
                    </a:ext>
                  </a:extLst>
                </p:cNvPr>
                <p:cNvSpPr/>
                <p:nvPr/>
              </p:nvSpPr>
              <p:spPr>
                <a:xfrm>
                  <a:off x="5786438" y="1002279"/>
                  <a:ext cx="517268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xmlns="" id="{CBE42C27-FBC8-43E5-9541-719D36C43BA0}"/>
                    </a:ext>
                  </a:extLst>
                </p:cNvPr>
                <p:cNvSpPr/>
                <p:nvPr/>
              </p:nvSpPr>
              <p:spPr>
                <a:xfrm>
                  <a:off x="2461956" y="2754880"/>
                  <a:ext cx="201869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xmlns="" id="{93CA90BA-BAB8-43EB-93FB-A25915DB282B}"/>
                    </a:ext>
                  </a:extLst>
                </p:cNvPr>
                <p:cNvSpPr/>
                <p:nvPr/>
              </p:nvSpPr>
              <p:spPr>
                <a:xfrm>
                  <a:off x="4559299" y="2354829"/>
                  <a:ext cx="190501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2403E39A-6C18-43D2-9653-38501F52F2CD}"/>
                    </a:ext>
                  </a:extLst>
                </p:cNvPr>
                <p:cNvSpPr/>
                <p:nvPr/>
              </p:nvSpPr>
              <p:spPr>
                <a:xfrm>
                  <a:off x="2113627" y="2754880"/>
                  <a:ext cx="261273" cy="29312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xmlns="" id="{312BCB2B-6868-4F78-9F02-D725D5A5B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25097" y="2561012"/>
                <a:ext cx="907209" cy="550488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F8B21D8-C8BE-4101-8BF5-2DFC1D0B47C3}"/>
                </a:ext>
              </a:extLst>
            </p:cNvPr>
            <p:cNvSpPr/>
            <p:nvPr/>
          </p:nvSpPr>
          <p:spPr>
            <a:xfrm>
              <a:off x="5572663" y="3595624"/>
              <a:ext cx="622185" cy="329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B78F7E80-77F3-45CB-B712-46AE1E0BC9A5}"/>
              </a:ext>
            </a:extLst>
          </p:cNvPr>
          <p:cNvGrpSpPr/>
          <p:nvPr/>
        </p:nvGrpSpPr>
        <p:grpSpPr>
          <a:xfrm>
            <a:off x="1505229" y="4418182"/>
            <a:ext cx="2098676" cy="1695118"/>
            <a:chOff x="9693274" y="2150800"/>
            <a:chExt cx="2098676" cy="169511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12AC4305-BE9A-46F0-A924-C9020208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539151"/>
              <a:ext cx="2098676" cy="13067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2939C74D-D180-496F-95D0-F13633E2B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150800"/>
              <a:ext cx="819509" cy="924476"/>
            </a:xfrm>
            <a:prstGeom prst="rect">
              <a:avLst/>
            </a:prstGeom>
          </p:spPr>
        </p:pic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xmlns="" id="{1876353B-5E06-497F-811C-EBB241A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0422"/>
              </p:ext>
            </p:extLst>
          </p:nvPr>
        </p:nvGraphicFramePr>
        <p:xfrm>
          <a:off x="9539577" y="2554272"/>
          <a:ext cx="161425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58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잡은 무기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사용중인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주웠던 아이템을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xmlns="" id="{5E06E1EF-13F1-4F14-9948-E16AF7FD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16565"/>
              </p:ext>
            </p:extLst>
          </p:nvPr>
        </p:nvGraphicFramePr>
        <p:xfrm>
          <a:off x="9017074" y="3998404"/>
          <a:ext cx="294510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04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상호작용 가능한 요소와  가까이 있을 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4196120-EF76-4931-BCBD-D99685227CA7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0324C68-A342-4768-88DB-B316232F96C7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23C51AE-407B-4AB1-AAB7-6CCD33B5DA9E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B374A7E2-EBC3-4516-8FC9-7958744B3E3E}"/>
              </a:ext>
            </a:extLst>
          </p:cNvPr>
          <p:cNvCxnSpPr>
            <a:stCxn id="4" idx="0"/>
            <a:endCxn id="21" idx="2"/>
          </p:cNvCxnSpPr>
          <p:nvPr/>
        </p:nvCxnSpPr>
        <p:spPr>
          <a:xfrm rot="5400000" flipH="1" flipV="1">
            <a:off x="4660936" y="2028863"/>
            <a:ext cx="605590" cy="44926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C5B09945-A76A-4F0D-9DAD-09E53B66F871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7422611" y="1002275"/>
            <a:ext cx="644534" cy="24634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62C8FC0A-5751-471B-96D1-13A72AEF7F1F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8828244" y="2686179"/>
            <a:ext cx="711333" cy="3252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xmlns="" id="{538A3997-A502-4446-96D6-E23AB4B6A54F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rot="16200000" flipH="1">
            <a:off x="7088378" y="4259329"/>
            <a:ext cx="1372512" cy="1191093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6D0D04B3-697C-46B9-8625-1887E3CA8CE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6389" y="4543194"/>
            <a:ext cx="1137476" cy="1064604"/>
          </a:xfrm>
          <a:prstGeom prst="bentConnector3">
            <a:avLst>
              <a:gd name="adj1" fmla="val 65728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24">
            <a:extLst>
              <a:ext uri="{FF2B5EF4-FFF2-40B4-BE49-F238E27FC236}">
                <a16:creationId xmlns:a16="http://schemas.microsoft.com/office/drawing/2014/main" xmlns="" id="{05DCB7F7-81F1-43C1-9BB2-29E97B45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50749"/>
              </p:ext>
            </p:extLst>
          </p:nvPr>
        </p:nvGraphicFramePr>
        <p:xfrm>
          <a:off x="2973488" y="5644234"/>
          <a:ext cx="209867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xmlns="" val="369101325"/>
                    </a:ext>
                  </a:extLst>
                </a:gridCol>
              </a:tblGrid>
              <a:tr h="2093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5322134"/>
                  </a:ext>
                </a:extLst>
              </a:tr>
              <a:tr h="1861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잡을 수 있는 물건을 표시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258685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B7D0AD94-4CE1-42DD-8E1A-E30321B2B72E}"/>
              </a:ext>
            </a:extLst>
          </p:cNvPr>
          <p:cNvSpPr/>
          <p:nvPr/>
        </p:nvSpPr>
        <p:spPr>
          <a:xfrm>
            <a:off x="1556580" y="4520923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24C494C-2CDC-4935-9253-54227C2FFA26}"/>
              </a:ext>
            </a:extLst>
          </p:cNvPr>
          <p:cNvSpPr/>
          <p:nvPr/>
        </p:nvSpPr>
        <p:spPr>
          <a:xfrm>
            <a:off x="1556580" y="5407638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897EA542-01D2-4CC7-A1D1-8B3C2E96FDD6}"/>
              </a:ext>
            </a:extLst>
          </p:cNvPr>
          <p:cNvCxnSpPr>
            <a:cxnSpLocks/>
            <a:stCxn id="38" idx="3"/>
            <a:endCxn id="55" idx="0"/>
          </p:cNvCxnSpPr>
          <p:nvPr/>
        </p:nvCxnSpPr>
        <p:spPr>
          <a:xfrm>
            <a:off x="2324738" y="4880420"/>
            <a:ext cx="1698087" cy="763814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D18AD60-4B73-424F-96E4-29A13EE9B476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A4FCDC3-0710-4A46-80E3-57FC3DFD7AF2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1111010" y="-890133"/>
            <a:ext cx="10921462" cy="44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rgbClr val="FF0000"/>
                </a:solidFill>
              </a:rPr>
              <a:t>카타나</a:t>
            </a:r>
            <a:r>
              <a:rPr lang="ko-KR" altLang="en-US" dirty="0" smtClean="0">
                <a:solidFill>
                  <a:srgbClr val="FF0000"/>
                </a:solidFill>
              </a:rPr>
              <a:t> 제로에 대한 전투 </a:t>
            </a:r>
            <a:r>
              <a:rPr lang="en-US" altLang="ko-KR" dirty="0" smtClean="0">
                <a:solidFill>
                  <a:srgbClr val="FF0000"/>
                </a:solidFill>
              </a:rPr>
              <a:t>UI</a:t>
            </a:r>
            <a:r>
              <a:rPr lang="ko-KR" altLang="en-US" dirty="0" smtClean="0">
                <a:solidFill>
                  <a:srgbClr val="FF0000"/>
                </a:solidFill>
              </a:rPr>
              <a:t>에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대한 설명이 필요한 것이었을까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시간을 활용하는 부분만 필요한 것 아닌가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3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18DFF6-46E1-4884-8FA6-D150687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하드모드 </a:t>
            </a:r>
            <a:r>
              <a:rPr lang="en-US" altLang="ko-KR" dirty="0"/>
              <a:t>( </a:t>
            </a:r>
            <a:r>
              <a:rPr lang="ko-KR" altLang="en-US" dirty="0"/>
              <a:t>스피드 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3E2E61C-BC9A-48B4-BF45-C48528D42911}"/>
              </a:ext>
            </a:extLst>
          </p:cNvPr>
          <p:cNvGrpSpPr/>
          <p:nvPr/>
        </p:nvGrpSpPr>
        <p:grpSpPr>
          <a:xfrm>
            <a:off x="1759849" y="713336"/>
            <a:ext cx="9897852" cy="2824994"/>
            <a:chOff x="1601722" y="1121389"/>
            <a:chExt cx="9897852" cy="28249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EF4F198-D914-4344-8E9B-E3DFBED4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6252" y="1208429"/>
              <a:ext cx="4429748" cy="24917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89053270-E6F5-4B42-81EB-D9BD0C10689A}"/>
                </a:ext>
              </a:extLst>
            </p:cNvPr>
            <p:cNvGrpSpPr/>
            <p:nvPr/>
          </p:nvGrpSpPr>
          <p:grpSpPr>
            <a:xfrm>
              <a:off x="6956798" y="1208429"/>
              <a:ext cx="4429748" cy="2491734"/>
              <a:chOff x="6956798" y="1208429"/>
              <a:chExt cx="4429748" cy="24917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9CC6B890-CDF3-49B6-9724-89918A767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6798" y="1208429"/>
                <a:ext cx="4429748" cy="24917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4D9D9688-550C-4AB2-B675-E72F7457A5F1}"/>
                  </a:ext>
                </a:extLst>
              </p:cNvPr>
              <p:cNvSpPr/>
              <p:nvPr/>
            </p:nvSpPr>
            <p:spPr>
              <a:xfrm>
                <a:off x="8950569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D493930E-ED3C-4366-A207-EDFBB24C74EC}"/>
                  </a:ext>
                </a:extLst>
              </p:cNvPr>
              <p:cNvSpPr/>
              <p:nvPr/>
            </p:nvSpPr>
            <p:spPr>
              <a:xfrm>
                <a:off x="959661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C254122D-87A5-43CF-AB61-A2EB0DAD41BC}"/>
                  </a:ext>
                </a:extLst>
              </p:cNvPr>
              <p:cNvSpPr/>
              <p:nvPr/>
            </p:nvSpPr>
            <p:spPr>
              <a:xfrm>
                <a:off x="1082904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B087C79F-993C-4F30-9070-5E2C15B03BDD}"/>
                  </a:ext>
                </a:extLst>
              </p:cNvPr>
              <p:cNvSpPr/>
              <p:nvPr/>
            </p:nvSpPr>
            <p:spPr>
              <a:xfrm>
                <a:off x="7638582" y="331559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CCDA0518-4360-4407-A92C-BC49CCD23CC8}"/>
                  </a:ext>
                </a:extLst>
              </p:cNvPr>
              <p:cNvSpPr/>
              <p:nvPr/>
            </p:nvSpPr>
            <p:spPr>
              <a:xfrm>
                <a:off x="8274686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2DA88151-0F8B-4DB0-9079-F60ACE726D08}"/>
                  </a:ext>
                </a:extLst>
              </p:cNvPr>
              <p:cNvSpPr/>
              <p:nvPr/>
            </p:nvSpPr>
            <p:spPr>
              <a:xfrm>
                <a:off x="10433389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C7834A09-0748-4CB2-A31C-F0343B621089}"/>
                  </a:ext>
                </a:extLst>
              </p:cNvPr>
              <p:cNvSpPr/>
              <p:nvPr/>
            </p:nvSpPr>
            <p:spPr>
              <a:xfrm>
                <a:off x="8034236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9DE78B84-681D-45B9-A070-29B065DAB454}"/>
                  </a:ext>
                </a:extLst>
              </p:cNvPr>
              <p:cNvSpPr/>
              <p:nvPr/>
            </p:nvSpPr>
            <p:spPr>
              <a:xfrm>
                <a:off x="10313164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xmlns="" id="{CF9B10CE-2D2A-4CC8-A409-FDD4D1775D73}"/>
                </a:ext>
              </a:extLst>
            </p:cNvPr>
            <p:cNvSpPr/>
            <p:nvPr/>
          </p:nvSpPr>
          <p:spPr>
            <a:xfrm>
              <a:off x="6160530" y="2131273"/>
              <a:ext cx="772246" cy="6460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B7AB6BE-90D1-40B6-936A-D71190E9E0B2}"/>
                </a:ext>
              </a:extLst>
            </p:cNvPr>
            <p:cNvSpPr txBox="1"/>
            <p:nvPr/>
          </p:nvSpPr>
          <p:spPr>
            <a:xfrm>
              <a:off x="1666252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 모드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7DDA014-9661-43FD-B104-39FD2E2C703D}"/>
                </a:ext>
              </a:extLst>
            </p:cNvPr>
            <p:cNvSpPr txBox="1"/>
            <p:nvPr/>
          </p:nvSpPr>
          <p:spPr>
            <a:xfrm>
              <a:off x="6932776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하드 모드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005AF89B-6CC0-41C2-8671-E7DF8FF1D539}"/>
                </a:ext>
              </a:extLst>
            </p:cNvPr>
            <p:cNvSpPr/>
            <p:nvPr/>
          </p:nvSpPr>
          <p:spPr>
            <a:xfrm>
              <a:off x="1601722" y="1121389"/>
              <a:ext cx="9897852" cy="2824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4D23B82-2D9E-49FF-869E-AA63B7979F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005" y="3894090"/>
            <a:ext cx="1979184" cy="32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0D53215-B702-4A32-9C8A-D3420AE02F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24"/>
          <a:stretch/>
        </p:blipFill>
        <p:spPr>
          <a:xfrm>
            <a:off x="7259004" y="4624720"/>
            <a:ext cx="1979187" cy="799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586D595-184F-4529-AB8E-7D7428DBD0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1954" y="3596314"/>
            <a:ext cx="2038671" cy="2435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E9BE5BA-0CB6-4E07-8D58-817F8428EABD}"/>
              </a:ext>
            </a:extLst>
          </p:cNvPr>
          <p:cNvSpPr txBox="1"/>
          <p:nvPr/>
        </p:nvSpPr>
        <p:spPr>
          <a:xfrm>
            <a:off x="7259004" y="4216161"/>
            <a:ext cx="148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죽은 횟수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27C943F-B613-4BD0-AC02-78F4DF66316B}"/>
              </a:ext>
            </a:extLst>
          </p:cNvPr>
          <p:cNvSpPr txBox="1"/>
          <p:nvPr/>
        </p:nvSpPr>
        <p:spPr>
          <a:xfrm>
            <a:off x="7259004" y="5401487"/>
            <a:ext cx="197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 경과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DC472AA-4635-4E75-BBAC-C43E859BFED8}"/>
              </a:ext>
            </a:extLst>
          </p:cNvPr>
          <p:cNvSpPr txBox="1"/>
          <p:nvPr/>
        </p:nvSpPr>
        <p:spPr>
          <a:xfrm>
            <a:off x="9491954" y="6031373"/>
            <a:ext cx="203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일시정지 시 </a:t>
            </a:r>
            <a:r>
              <a:rPr lang="ko-KR" altLang="en-US" sz="1000"/>
              <a:t>표시되는 결과 순위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01E74F6-2C65-454F-A23A-53704163B5FE}"/>
              </a:ext>
            </a:extLst>
          </p:cNvPr>
          <p:cNvSpPr/>
          <p:nvPr/>
        </p:nvSpPr>
        <p:spPr>
          <a:xfrm>
            <a:off x="1759849" y="3538330"/>
            <a:ext cx="9897852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1DF5DDA-CCEA-436F-BAE3-BAC77D83C634}"/>
              </a:ext>
            </a:extLst>
          </p:cNvPr>
          <p:cNvSpPr/>
          <p:nvPr/>
        </p:nvSpPr>
        <p:spPr>
          <a:xfrm>
            <a:off x="1759848" y="3538330"/>
            <a:ext cx="5375493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9D43DC3-112F-420F-A49A-F7C7AD89642F}"/>
              </a:ext>
            </a:extLst>
          </p:cNvPr>
          <p:cNvSpPr txBox="1"/>
          <p:nvPr/>
        </p:nvSpPr>
        <p:spPr>
          <a:xfrm>
            <a:off x="1760042" y="3815151"/>
            <a:ext cx="5372080" cy="2242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일반 모드 보다 더 어렵게 구성된 던전을 클리어하는 컨텐츠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일반 모드를 모두 클리어하게 되면 플레이 가능해짐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기존의 몬스터 배치와 장애물 배치와는 많이 달라짐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이미 이전에 게임을 플레이 했던 유저라고 판단 후 각 몬스터에 대한 설명이 생략됨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죽은 횟수</a:t>
            </a:r>
            <a:r>
              <a:rPr lang="en-US" altLang="ko-KR" sz="1050" dirty="0"/>
              <a:t>, </a:t>
            </a:r>
            <a:r>
              <a:rPr lang="ko-KR" altLang="en-US" sz="1050" dirty="0"/>
              <a:t>지난 시간을 화면 상단에 지속적으로 표출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일시 정지 화면에 일반 모드에서는 없던 기록 판이 출력됨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단순 적의 수나 장애물 수를 늘려 어렵게 만드는 것도 있지만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기존에 있던 화약통 또는 투척무기를 일부 제거함으로 난이도를 올리기도 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게임의 난이도 조절하는 방식을 참고하면 좋을 것 같음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D5E521A-629E-43C1-9D6A-05BCDC4FBA95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E9E5BF3-06B0-42A9-B3FA-6CB3F337C3B0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CE26FCD-DBB9-44B0-8C69-8B0E721066FA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4B3C65-4959-46EE-A28A-1431DB4B0FF0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6CCF325-589C-470A-9A5C-1ADC9944A59A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24899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77E326-6E7E-4B71-9965-B4B4753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사망</a:t>
            </a:r>
            <a:r>
              <a:rPr lang="en-US" altLang="ko-KR" dirty="0"/>
              <a:t> </a:t>
            </a:r>
            <a:r>
              <a:rPr lang="en-US" altLang="ko-KR" sz="1800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클리어</a:t>
            </a:r>
          </a:p>
        </p:txBody>
      </p:sp>
      <p:pic>
        <p:nvPicPr>
          <p:cNvPr id="8" name="그림 7" descr="건물, 실외, 사진, 검은색이(가) 표시된 사진&#10;&#10;자동 생성된 설명">
            <a:extLst>
              <a:ext uri="{FF2B5EF4-FFF2-40B4-BE49-F238E27FC236}">
                <a16:creationId xmlns:a16="http://schemas.microsoft.com/office/drawing/2014/main" xmlns="" id="{88F13B37-85C6-4EDC-B717-EF1E7F94C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900" y="1095374"/>
            <a:ext cx="4182535" cy="235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6343A4F-FDE8-4F91-8C76-338CFAD35875}"/>
              </a:ext>
            </a:extLst>
          </p:cNvPr>
          <p:cNvSpPr txBox="1"/>
          <p:nvPr/>
        </p:nvSpPr>
        <p:spPr>
          <a:xfrm>
            <a:off x="1642818" y="3652653"/>
            <a:ext cx="9607116" cy="263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 게임에서 유저는 캐릭터가 사망하면 당연히 다시 플레이하게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사망 이전의 플레이를 영상을 되감는 </a:t>
            </a:r>
            <a:r>
              <a:rPr lang="ko-KR" altLang="en-US" sz="1400" dirty="0" err="1"/>
              <a:t>출을</a:t>
            </a:r>
            <a:r>
              <a:rPr lang="ko-KR" altLang="en-US" sz="1400" dirty="0"/>
              <a:t> 통해 시간을 돌리는 듯한 느낌을 유저에게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스테이지를 클리어하면 해당 유저의 플레이를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녹화 화면을 보는 듯한 연출을 통해 새롭게 담음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유저의 스킬을 연출되지 않음</a:t>
            </a:r>
            <a:r>
              <a:rPr lang="en-US" altLang="ko-KR" sz="1400" dirty="0"/>
              <a:t>, </a:t>
            </a:r>
            <a:r>
              <a:rPr lang="ko-KR" altLang="en-US" sz="1400" dirty="0"/>
              <a:t>방향키조작을 통해 비디오 재생에 사용되는 효과를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빨리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감기 등등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시간을 느리게 가게 만드는 것은 제 </a:t>
            </a:r>
            <a:r>
              <a:rPr lang="en-US" altLang="ko-KR" sz="1400" dirty="0"/>
              <a:t>3</a:t>
            </a:r>
            <a:r>
              <a:rPr lang="ko-KR" altLang="en-US" sz="1400" dirty="0"/>
              <a:t>자의 입장에서 느낄 수 없는 것임을 의도한 연출로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플레이를 녹화하는 것 같음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 </a:t>
            </a:r>
            <a:r>
              <a:rPr lang="ko-KR" altLang="en-US" sz="1400" dirty="0"/>
              <a:t>화면을 기준으로 녹화 시 스킬 사용 효과도 녹화되어야 하는데 없다</a:t>
            </a:r>
            <a:r>
              <a:rPr lang="en-US" altLang="ko-KR" sz="1400" dirty="0"/>
              <a:t>. )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xmlns="" id="{EC7737BC-A8EC-4C21-A3AF-EFE259D38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595" y="1111495"/>
            <a:ext cx="4286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12D9C4-AAC8-4C91-926D-94DFE20CB86F}"/>
              </a:ext>
            </a:extLst>
          </p:cNvPr>
          <p:cNvSpPr/>
          <p:nvPr/>
        </p:nvSpPr>
        <p:spPr>
          <a:xfrm>
            <a:off x="1642818" y="914400"/>
            <a:ext cx="9607116" cy="537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BA5B46-233F-48C5-A8D5-AFB0685F5211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62DC78-C404-4FF4-BD1C-A55C80E37CD2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FA4BEF-B268-4691-A2FB-944CC9C6A92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8756CD-14E2-4216-8B02-948AE253D59F}"/>
              </a:ext>
            </a:extLst>
          </p:cNvPr>
          <p:cNvSpPr txBox="1"/>
          <p:nvPr/>
        </p:nvSpPr>
        <p:spPr>
          <a:xfrm>
            <a:off x="-2" y="3752070"/>
            <a:ext cx="127635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E2CB418-A161-49DE-BE3C-B7A5E32E4058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45242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2F8662-6AC5-4804-B03A-20458B16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2642834"/>
            <a:ext cx="2012894" cy="1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67A05B0-A66D-4AAC-8713-351CC79B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1123370"/>
            <a:ext cx="2043957" cy="11081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A15FDAF8-8AE9-4DA1-A45E-661465D2CD05}"/>
              </a:ext>
            </a:extLst>
          </p:cNvPr>
          <p:cNvGrpSpPr/>
          <p:nvPr/>
        </p:nvGrpSpPr>
        <p:grpSpPr>
          <a:xfrm>
            <a:off x="2269395" y="4442921"/>
            <a:ext cx="2012894" cy="1565363"/>
            <a:chOff x="2768066" y="4301792"/>
            <a:chExt cx="1649895" cy="1283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7A94BFA-2A90-4BCC-B20B-BF1200BD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948757"/>
              <a:ext cx="1649895" cy="636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45AFD476-5319-4917-8C53-E97EF1B1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301792"/>
              <a:ext cx="1649895" cy="653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0EEBA3-90BA-45E5-90C3-1FB95228D5AF}"/>
              </a:ext>
            </a:extLst>
          </p:cNvPr>
          <p:cNvSpPr txBox="1"/>
          <p:nvPr/>
        </p:nvSpPr>
        <p:spPr>
          <a:xfrm>
            <a:off x="5208291" y="1260057"/>
            <a:ext cx="6064481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공격 시 공격 방향으로 약간의 도약이 발동함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한번의 공격으로 동시에 다수의 적을 공격할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적이 한 곳에 모여 있는 경우 가장 먼저 해당 지점에 도착한 몬스터가 화면에 표시됨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88504D-B020-43DF-9C9F-3927B4C8DAA2}"/>
              </a:ext>
            </a:extLst>
          </p:cNvPr>
          <p:cNvSpPr txBox="1"/>
          <p:nvPr/>
        </p:nvSpPr>
        <p:spPr>
          <a:xfrm>
            <a:off x="5208291" y="2745148"/>
            <a:ext cx="4984057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방향키 조합으로 구르기를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구르기가 무적 판정이 되기 때문에 유저는 구르기를 적극 활용하게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중 구르기를 막는 몬스터가 따로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 중에 공격 시 해당 구르기 모션을 취소할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안전을 보장할 수 있을 때 해당 액션을 취해야함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0FA7E48-BE65-41F3-9675-95241B478F26}"/>
              </a:ext>
            </a:extLst>
          </p:cNvPr>
          <p:cNvSpPr txBox="1"/>
          <p:nvPr/>
        </p:nvSpPr>
        <p:spPr>
          <a:xfrm>
            <a:off x="5170408" y="4741551"/>
            <a:ext cx="482375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적의 탄이 날라올 때 타이밍에 맞춰 공격 시 탄을 튕겨 낼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탄은 날라오던 방향의 반대방향으로 다시 이동 </a:t>
            </a:r>
            <a:r>
              <a:rPr lang="en-US" altLang="ko-KR" sz="1200" dirty="0"/>
              <a:t>( </a:t>
            </a:r>
            <a:r>
              <a:rPr lang="ko-KR" altLang="en-US" sz="1200" dirty="0"/>
              <a:t>적 몬스터를 공격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위를 공격하는 모션에도 탄 튕겨내는 것이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1526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4A6B509-71D0-4106-8153-0EBB944DB98D}"/>
              </a:ext>
            </a:extLst>
          </p:cNvPr>
          <p:cNvSpPr/>
          <p:nvPr/>
        </p:nvSpPr>
        <p:spPr>
          <a:xfrm>
            <a:off x="1642818" y="2445524"/>
            <a:ext cx="10149132" cy="189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B46312D-C8D9-4EF5-A2CE-E9C36A4E7E04}"/>
              </a:ext>
            </a:extLst>
          </p:cNvPr>
          <p:cNvSpPr/>
          <p:nvPr/>
        </p:nvSpPr>
        <p:spPr>
          <a:xfrm>
            <a:off x="1642818" y="4344370"/>
            <a:ext cx="10149132" cy="1721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F45E78E-7D01-4D7F-9295-72C0BD971F7E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B847B4-B7F6-4DE9-A439-2D4744F5D2AC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D035C4-590C-49CB-959E-B4A1FFAEEA3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CDAC36-910D-45A3-941C-B5DF26919543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4E3D9EE-88D0-4E21-BA5A-8C3269CF53FB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1371598" y="-667092"/>
            <a:ext cx="10921462" cy="44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어떻게 할 것인가를 알기 위해 분석하는데 발표가 어떻게 했지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r>
              <a:rPr lang="ko-KR" altLang="en-US" dirty="0" smtClean="0">
                <a:solidFill>
                  <a:srgbClr val="FF0000"/>
                </a:solidFill>
              </a:rPr>
              <a:t>로 끝난 다는 것은 고민이 부족하거나 분석이 부족하다는 얘기다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85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3EB9D-F7E5-488B-BEEB-40C1D88BA482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A39CE9-79A4-498D-9374-6869B04825F4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7D68F5-D0E1-47F8-B0AE-2CCFA5E0ADD1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20598E-0B46-4A3C-A4BC-83F3A87C06AE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E30C5E-AD96-470A-BF09-472364590F2D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BA7CD27-5287-45B4-9C79-24265CD9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05" y="1070842"/>
            <a:ext cx="1655806" cy="86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8F39861-4DC2-45EE-AEEA-9768DB1C7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577" y="2036437"/>
            <a:ext cx="1346662" cy="86497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7A6D953-DEE9-4C1C-A27A-FEC8F49B0894}"/>
              </a:ext>
            </a:extLst>
          </p:cNvPr>
          <p:cNvGrpSpPr/>
          <p:nvPr/>
        </p:nvGrpSpPr>
        <p:grpSpPr>
          <a:xfrm>
            <a:off x="3837078" y="1115203"/>
            <a:ext cx="1867756" cy="1028376"/>
            <a:chOff x="3838098" y="864600"/>
            <a:chExt cx="1922737" cy="10586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714CD6F3-5600-465B-8992-DE6B24B90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5030" y="1058274"/>
              <a:ext cx="1655805" cy="8649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0D08DCF-CCA5-48BA-A819-E8470C6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8098" y="864600"/>
              <a:ext cx="1227148" cy="6615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0EEBA3-90BA-45E5-90C3-1FB95228D5AF}"/>
              </a:ext>
            </a:extLst>
          </p:cNvPr>
          <p:cNvSpPr txBox="1"/>
          <p:nvPr/>
        </p:nvSpPr>
        <p:spPr>
          <a:xfrm>
            <a:off x="5759814" y="1347671"/>
            <a:ext cx="5934638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유저가 줍는 아이템 중에 특수한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연막탄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적과 싸울 때 사용하면 좋은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화염병 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스테이지에 배치된 기름통과 상호작용 </a:t>
            </a:r>
            <a:r>
              <a:rPr lang="en-US" altLang="ko-KR" sz="1200" dirty="0"/>
              <a:t>(</a:t>
            </a:r>
            <a:r>
              <a:rPr lang="ko-KR" altLang="en-US" sz="1200" dirty="0"/>
              <a:t>유저 캐릭터도 폭발에 피해를 받음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 난이도 조절과 다양한 액션을 연출하는데 사용되는 것으로 예상됨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4F56AC-5E56-44C5-AB7F-53FC3370E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352" y="2186215"/>
            <a:ext cx="1260280" cy="7764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223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4A6B509-71D0-4106-8153-0EBB944DB98D}"/>
              </a:ext>
            </a:extLst>
          </p:cNvPr>
          <p:cNvSpPr/>
          <p:nvPr/>
        </p:nvSpPr>
        <p:spPr>
          <a:xfrm>
            <a:off x="1642818" y="3154311"/>
            <a:ext cx="10149132" cy="1656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B46312D-C8D9-4EF5-A2CE-E9C36A4E7E04}"/>
              </a:ext>
            </a:extLst>
          </p:cNvPr>
          <p:cNvSpPr/>
          <p:nvPr/>
        </p:nvSpPr>
        <p:spPr>
          <a:xfrm>
            <a:off x="1642818" y="4805688"/>
            <a:ext cx="10149132" cy="14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336E1DF-DB29-4008-A646-D9EF14714DA6}"/>
              </a:ext>
            </a:extLst>
          </p:cNvPr>
          <p:cNvSpPr/>
          <p:nvPr/>
        </p:nvSpPr>
        <p:spPr>
          <a:xfrm>
            <a:off x="1795218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3237DDC-BDA7-4CB3-91F2-55C2F940253D}"/>
              </a:ext>
            </a:extLst>
          </p:cNvPr>
          <p:cNvSpPr/>
          <p:nvPr/>
        </p:nvSpPr>
        <p:spPr>
          <a:xfrm>
            <a:off x="3777516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39258093-2ED2-4431-BE26-2620E26127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739" y="3340480"/>
            <a:ext cx="2056775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DDF3E08-6E54-4196-8F09-DDB12585AC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788" y="3273750"/>
            <a:ext cx="795981" cy="12982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38BA3F1-E930-4D57-8F76-00ED036EC338}"/>
              </a:ext>
            </a:extLst>
          </p:cNvPr>
          <p:cNvSpPr txBox="1"/>
          <p:nvPr/>
        </p:nvSpPr>
        <p:spPr>
          <a:xfrm>
            <a:off x="5727469" y="3273750"/>
            <a:ext cx="5917004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문을 기준으로 적 몬스터가 유저를 감지할 구역이 구분됨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문을 여는 것으로 몬스터는 유저를 감지하게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문에 가까이 있을 경우 문을 여는 것과 동시에 사살할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기습공격으로 유저가 활용할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몬스터의 경우 문을 경계하고 서있어</a:t>
            </a:r>
            <a:r>
              <a:rPr lang="en-US" altLang="ko-KR" sz="1200" dirty="0"/>
              <a:t> </a:t>
            </a:r>
            <a:r>
              <a:rPr lang="ko-KR" altLang="en-US" sz="1200" dirty="0"/>
              <a:t>유저가 문을 여는 것과 동시에 공격을 함</a:t>
            </a:r>
          </a:p>
        </p:txBody>
      </p:sp>
      <p:pic>
        <p:nvPicPr>
          <p:cNvPr id="1026" name="Picture 2" descr="카타나 제로 히든 무기에 대한 이미지 검색결과">
            <a:extLst>
              <a:ext uri="{FF2B5EF4-FFF2-40B4-BE49-F238E27FC236}">
                <a16:creationId xmlns:a16="http://schemas.microsoft.com/office/drawing/2014/main" xmlns="" id="{CFC942E1-5D6D-4774-8F4A-8E92CF41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5678" y="4895501"/>
            <a:ext cx="2194266" cy="1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14876CE-C68F-42D7-8562-D0FE27D6B66C}"/>
              </a:ext>
            </a:extLst>
          </p:cNvPr>
          <p:cNvSpPr txBox="1"/>
          <p:nvPr/>
        </p:nvSpPr>
        <p:spPr>
          <a:xfrm>
            <a:off x="5759814" y="4976161"/>
            <a:ext cx="5083443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스테이지 곳곳에 숨겨둔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경우 해당 요소를 하나의 수집 컨텐츠로 활용됨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무기마다 다양한 효과에 연출이 있어 유저의 호기심을 유발함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콘솔 게임의 유저가 게임에 깊게 파고들 만한 요소를 두개 이상 갖춰 둠</a:t>
            </a:r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937399" y="-852566"/>
            <a:ext cx="9289032" cy="572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내 게임에 어떻게 적용 될지에 대한 설명이 전혀 없음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분석만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1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9C6-1A76-415E-9424-82AC2790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42E09C-E3E9-44A9-AEAF-BB88E68AD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endParaRPr lang="en-US" altLang="ko-KR" dirty="0"/>
          </a:p>
          <a:p>
            <a:r>
              <a:rPr lang="ko-KR" altLang="en-US" dirty="0"/>
              <a:t>메커니즘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7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5EBE47-B567-4E59-B47D-9DE79749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요소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BA9FC92B-1205-4703-8A70-180C0219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598"/>
              </p:ext>
            </p:extLst>
          </p:nvPr>
        </p:nvGraphicFramePr>
        <p:xfrm>
          <a:off x="2032000" y="719666"/>
          <a:ext cx="9556262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xmlns="" val="2196385845"/>
                    </a:ext>
                  </a:extLst>
                </a:gridCol>
                <a:gridCol w="8246257">
                  <a:extLst>
                    <a:ext uri="{9D8B030D-6E8A-4147-A177-3AD203B41FA5}">
                      <a16:colId xmlns:a16="http://schemas.microsoft.com/office/drawing/2014/main" xmlns="" val="4148670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엘리트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보너스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룸으로 구성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룸 클리어 시 포탈 생성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다음스테이지로 넘어갈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룸과 다음 룸 사이의 벽을 비 전투 시에는 일부 걷어 내어 이 앞의 룸에 </a:t>
                      </a:r>
                      <a:r>
                        <a:rPr lang="ko-KR" altLang="en-US" sz="1200" dirty="0" err="1"/>
                        <a:t>무었이</a:t>
                      </a:r>
                      <a:r>
                        <a:rPr lang="ko-KR" altLang="en-US" sz="1200" dirty="0"/>
                        <a:t> 있는지 정보를 </a:t>
                      </a:r>
                      <a:r>
                        <a:rPr lang="ko-KR" altLang="en-US" sz="1200" dirty="0" err="1"/>
                        <a:t>미니멥과</a:t>
                      </a:r>
                      <a:r>
                        <a:rPr lang="ko-KR" altLang="en-US" sz="1200" dirty="0"/>
                        <a:t> 동시에 유저가 수집할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010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한 챕터 별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스테이지가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챕터 보스 스테이지를 제외한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스테이지에서 스킬과 특성을 하나씩 개방해줌 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난이도 조절 요소로 해당 스테이지 클리어에 도움이 되는 스킬과 특성을 지급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카타나</a:t>
                      </a:r>
                      <a:r>
                        <a:rPr lang="ko-KR" altLang="en-US" sz="1200" dirty="0"/>
                        <a:t> 제로의 특징 시스템을 활용해 부활 이후 사망한 룸에 입장하면 이전 플레이 화면을 잠시 연출하는 것을 생각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3465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등급을 나눠 성능을 대략적으로 유저가 알아 볼 수 있도록 </a:t>
                      </a:r>
                      <a:r>
                        <a:rPr lang="ko-KR" altLang="en-US" sz="1200" dirty="0" err="1"/>
                        <a:t>만듬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사용할 수 있는 스킬을 제한하기 때문에 무기마다 하나의 특징이 될 수 있는 특수 효과를 만들어 놓음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 err="1"/>
                        <a:t>화속성</a:t>
                      </a:r>
                      <a:r>
                        <a:rPr lang="ko-KR" altLang="en-US" sz="1200" dirty="0"/>
                        <a:t> 무기라도 어떤 무기는 지속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추가 등 부가 적인 데미지 시스템을 적용해 다양한 무기를 </a:t>
                      </a:r>
                      <a:r>
                        <a:rPr lang="ko-KR" altLang="en-US" sz="1200" dirty="0" err="1"/>
                        <a:t>만듬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05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 곳곳에 활용 가능한 아이템과 구조물을 배치해 전략적으로 유저가 사용해 적절히 난이도를 조절할 수 있도록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챕터의 스킬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특성을 적극적으로 사용할 수 있도록 하는 룸 디자인을 진행함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645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중에는 </a:t>
                      </a:r>
                      <a:r>
                        <a:rPr lang="ko-KR" altLang="en-US" sz="1200" dirty="0" err="1"/>
                        <a:t>미니멥을</a:t>
                      </a:r>
                      <a:r>
                        <a:rPr lang="ko-KR" altLang="en-US" sz="1200" dirty="0"/>
                        <a:t> 표시 하지 않음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미니맵을</a:t>
                      </a:r>
                      <a:r>
                        <a:rPr lang="ko-KR" altLang="en-US" sz="1200" dirty="0"/>
                        <a:t> 통해 인접방의 정보를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383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체력시스템이 있어 일정량의 데미지를 받아 체력이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되면 사망하도록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생명 시스템으로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번의 횟수로 스테이지 시작 룸에 부활함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이때 진행했던 룸 정보를 유지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번 이상 사망 시 룸의 정보를 초기화 시킴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05076603"/>
                  </a:ext>
                </a:extLst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1270538" y="-890134"/>
            <a:ext cx="10921462" cy="446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기획요소가 너무 축약되어 있음 더 상세하게 분석한 내용과 동일한 분량으로 자신의 게임 시스템을 어떻게 구성 할 지 작성해 볼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6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xmlns="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xmlns="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xmlns="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xmlns="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xmlns="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xmlns="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1E7945B-6AF4-4CAC-975E-BF8EF7D51806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4F82216-DBDB-401D-AA3B-096E443FC748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93D9DE4-D718-4EB2-9A84-ED284FDEC20E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3CAA34F-AE78-4134-BAD8-3FA8A95DEBE4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B83E2A-9609-40BC-B9CB-8A01B8542205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9E2E749-3D38-4362-B862-9607B747880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1167025" y="-1294002"/>
            <a:ext cx="10539898" cy="116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 플레이에 대한 전체적인 과정에서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1200" dirty="0" smtClean="0">
                <a:solidFill>
                  <a:srgbClr val="FF0000"/>
                </a:solidFill>
              </a:rPr>
              <a:t> 분석에 들어가서 그것을 구성하고 있는 요소에 대하여 설명하고 그 관계에 대하여 설명해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각 </a:t>
            </a:r>
            <a:r>
              <a:rPr lang="ko-KR" altLang="en-US" sz="1200" dirty="0" smtClean="0">
                <a:solidFill>
                  <a:srgbClr val="FF0000"/>
                </a:solidFill>
              </a:rPr>
              <a:t>구성 요소가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대한 항목이라던가 시스템을 구성하기 위한 세부적 요소를 앞으로 더 상세하게 구분 지어 가야 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게임을 구성하는 요소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캐릭터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아이템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몬스터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맵이</a:t>
            </a:r>
            <a:r>
              <a:rPr lang="ko-KR" altLang="en-US" sz="1200" dirty="0" smtClean="0">
                <a:solidFill>
                  <a:srgbClr val="FF0000"/>
                </a:solidFill>
              </a:rPr>
              <a:t>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스텟에대한여</a:t>
            </a:r>
            <a:r>
              <a:rPr lang="ko-KR" altLang="en-US" sz="1200" dirty="0" smtClean="0">
                <a:solidFill>
                  <a:srgbClr val="FF0000"/>
                </a:solidFill>
              </a:rPr>
              <a:t> 고민해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0985EB8-DBFA-457D-B1EC-194463676AA3}"/>
              </a:ext>
            </a:extLst>
          </p:cNvPr>
          <p:cNvGrpSpPr/>
          <p:nvPr/>
        </p:nvGrpSpPr>
        <p:grpSpPr>
          <a:xfrm>
            <a:off x="1590675" y="720763"/>
            <a:ext cx="10201275" cy="5758900"/>
            <a:chOff x="1701467" y="496476"/>
            <a:chExt cx="10201275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D4EA563-ED8B-469B-A119-570E03AF46AC}"/>
                </a:ext>
              </a:extLst>
            </p:cNvPr>
            <p:cNvGrpSpPr/>
            <p:nvPr/>
          </p:nvGrpSpPr>
          <p:grpSpPr>
            <a:xfrm>
              <a:off x="1776453" y="602624"/>
              <a:ext cx="3405252" cy="1698661"/>
              <a:chOff x="1461269" y="630994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61269" y="630994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xmlns="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xmlns="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xmlns="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6372257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플레이 가능한 캐릭터는 총 </a:t>
              </a:r>
              <a:r>
                <a:rPr lang="en-US" altLang="ko-KR" sz="1000" dirty="0"/>
                <a:t>13</a:t>
              </a:r>
              <a:r>
                <a:rPr lang="ko-KR" altLang="en-US" sz="1000" dirty="0"/>
                <a:t>가지가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기본으로 주어지는 용사를 제외하면 다른 캐릭터들은 게임내 제화 또는 현금을 통해 구입해야 사용이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획득한 캐릭터의 경우 플레이어가 선택하지 않은 경우 </a:t>
              </a:r>
              <a:r>
                <a:rPr lang="en-US" altLang="ko-KR" sz="1000" dirty="0"/>
                <a:t>NPC</a:t>
              </a:r>
              <a:r>
                <a:rPr lang="ko-KR" altLang="en-US" sz="1000" dirty="0"/>
                <a:t>가 되어 유저를 </a:t>
              </a:r>
              <a:r>
                <a:rPr lang="ko-KR" altLang="en-US" sz="1000" dirty="0" err="1"/>
                <a:t>돕게됨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(ex, </a:t>
              </a:r>
              <a:r>
                <a:rPr lang="ko-KR" altLang="en-US" sz="1000" dirty="0"/>
                <a:t>기사 캐릭터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다른 캐릭터로 말을 걸면 자기는 이제 쉬고 싶다며 자신의 방패를 유저에게 줌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방패 획득</a:t>
              </a:r>
              <a:r>
                <a:rPr lang="en-US" altLang="ko-KR" sz="10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xmlns="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xmlns="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테이블, 영역, 많은, 보기이(가) 표시된 사진&#10;&#10;자동 생성된 설명">
              <a:extLst>
                <a:ext uri="{FF2B5EF4-FFF2-40B4-BE49-F238E27FC236}">
                  <a16:creationId xmlns:a16="http://schemas.microsoft.com/office/drawing/2014/main" xmlns="" id="{F027BE89-B1CB-445A-9791-5DD705D6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1816" y="3825651"/>
              <a:ext cx="880926" cy="7550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AB3F84-DC43-46E0-A932-F49494AEC6EA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45F1EAE-1E7C-46B4-ABF9-F0869ED811D3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C17DC05-5B35-40C4-BF3E-9FF3EA8B65C7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DCC2321-29B2-4111-985E-8BE115672EA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4638107-D06B-472E-8008-39CA26F397FC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18C66FB-0D7E-45DD-8392-2FC667C58A08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61" name="내용 개체 틀 2"/>
          <p:cNvSpPr txBox="1">
            <a:spLocks/>
          </p:cNvSpPr>
          <p:nvPr/>
        </p:nvSpPr>
        <p:spPr>
          <a:xfrm>
            <a:off x="928899" y="-1948743"/>
            <a:ext cx="11481341" cy="197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이 페이지는 보통 로비라고 부른다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게임 용어에 대하여 너무 약하다 게임기사들을 지속적으로 볼 필요가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지금 이 페이지에 있는 내용이 내 게임의 시스템 설명과 게임의 특징에 어떤 영향을 주는가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중요한 내용일까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xmlns="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xmlns="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xmlns="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xmlns="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xmlns="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xmlns="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695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3806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59780" y="4938746"/>
            <a:ext cx="1008973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56299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xmlns="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xmlns="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4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xmlns="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xmlns="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xmlns="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A2333B4-5FF4-47FC-AA87-6F4787F41AA7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35A7684-9369-40F2-9DF2-BB274A8EC04D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8E3A582-9DD9-40F0-8343-DEF876416410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CB8CD42-2F17-47A9-B19C-5A5466A1CE49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3E37648-C68B-49F4-A499-F7E9C0CA3DE3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704F380-3DD9-4F18-9090-97718EBD7E99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391E05B4-9ECB-4440-AFCB-FA761B45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6897"/>
              </p:ext>
            </p:extLst>
          </p:nvPr>
        </p:nvGraphicFramePr>
        <p:xfrm>
          <a:off x="9091287" y="490747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xmlns="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77590082"/>
                  </a:ext>
                </a:extLst>
              </a:tr>
            </a:tbl>
          </a:graphicData>
        </a:graphic>
      </p:graphicFrame>
      <p:pic>
        <p:nvPicPr>
          <p:cNvPr id="58" name="그림 57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xmlns="" id="{055A708D-9528-4534-8C6A-43378B983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983" y="398332"/>
            <a:ext cx="922607" cy="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xmlns="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4060" y="675421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A3D353-0E42-4D14-A058-4DDEC97E7D3B}"/>
              </a:ext>
            </a:extLst>
          </p:cNvPr>
          <p:cNvSpPr txBox="1"/>
          <p:nvPr/>
        </p:nvSpPr>
        <p:spPr>
          <a:xfrm>
            <a:off x="1816072" y="14350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138FD6AF-F72D-4351-BD4C-6E0E86FC14A8}"/>
              </a:ext>
            </a:extLst>
          </p:cNvPr>
          <p:cNvSpPr/>
          <p:nvPr/>
        </p:nvSpPr>
        <p:spPr>
          <a:xfrm>
            <a:off x="9537578" y="1646286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EA8CDFB-6F22-42CD-BC4E-67650A3B77DF}"/>
              </a:ext>
            </a:extLst>
          </p:cNvPr>
          <p:cNvSpPr/>
          <p:nvPr/>
        </p:nvSpPr>
        <p:spPr>
          <a:xfrm>
            <a:off x="8374059" y="1613724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E3F053F-D8AD-4A3C-BB09-5EBA037C5ED1}"/>
              </a:ext>
            </a:extLst>
          </p:cNvPr>
          <p:cNvSpPr/>
          <p:nvPr/>
        </p:nvSpPr>
        <p:spPr>
          <a:xfrm>
            <a:off x="8693620" y="1609976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024"/>
              </p:ext>
            </p:extLst>
          </p:nvPr>
        </p:nvGraphicFramePr>
        <p:xfrm>
          <a:off x="5450506" y="2813663"/>
          <a:ext cx="473075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xmlns="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199FE7-C3FA-451E-9987-C2DA9437278A}"/>
              </a:ext>
            </a:extLst>
          </p:cNvPr>
          <p:cNvSpPr txBox="1"/>
          <p:nvPr/>
        </p:nvSpPr>
        <p:spPr>
          <a:xfrm>
            <a:off x="10318983" y="2384408"/>
            <a:ext cx="147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강화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55230F-3812-4C33-887F-1A2DDB6C787B}"/>
              </a:ext>
            </a:extLst>
          </p:cNvPr>
          <p:cNvSpPr txBox="1"/>
          <p:nvPr/>
        </p:nvSpPr>
        <p:spPr>
          <a:xfrm>
            <a:off x="1816072" y="7951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기본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28806A5-B586-489A-A4CD-F6AA7EF34EAD}"/>
              </a:ext>
            </a:extLst>
          </p:cNvPr>
          <p:cNvSpPr/>
          <p:nvPr/>
        </p:nvSpPr>
        <p:spPr>
          <a:xfrm>
            <a:off x="1590675" y="612824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CA6468E-B789-4E4D-BE1F-1F92A7A42A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887"/>
          <a:stretch/>
        </p:blipFill>
        <p:spPr>
          <a:xfrm>
            <a:off x="10318984" y="2690631"/>
            <a:ext cx="1472966" cy="3767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492F8E5-43C2-42B7-9C80-CE0C28658BFA}"/>
              </a:ext>
            </a:extLst>
          </p:cNvPr>
          <p:cNvSpPr/>
          <p:nvPr/>
        </p:nvSpPr>
        <p:spPr>
          <a:xfrm>
            <a:off x="10318984" y="2377148"/>
            <a:ext cx="1472966" cy="406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CEB4BC-342E-48EF-B7B8-A9BC4DA7B6F5}"/>
              </a:ext>
            </a:extLst>
          </p:cNvPr>
          <p:cNvGrpSpPr/>
          <p:nvPr/>
        </p:nvGrpSpPr>
        <p:grpSpPr>
          <a:xfrm>
            <a:off x="1678056" y="2813663"/>
            <a:ext cx="3789059" cy="2418844"/>
            <a:chOff x="1816072" y="3528038"/>
            <a:chExt cx="3460953" cy="2209389"/>
          </a:xfrm>
        </p:grpSpPr>
        <p:pic>
          <p:nvPicPr>
            <p:cNvPr id="19" name="그림 18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CD6A54E8-0688-4114-BE6E-DBC9A442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DE93F668-69C3-42C4-8C16-6BC3A09E4B2A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D29645-C4C8-47E0-B1D8-65E7D9B4759D}"/>
              </a:ext>
            </a:extLst>
          </p:cNvPr>
          <p:cNvSpPr/>
          <p:nvPr/>
        </p:nvSpPr>
        <p:spPr>
          <a:xfrm>
            <a:off x="1590674" y="2676019"/>
            <a:ext cx="8728309" cy="376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8B0821-4EAE-41C6-8D50-6D9768D58440}"/>
              </a:ext>
            </a:extLst>
          </p:cNvPr>
          <p:cNvSpPr txBox="1"/>
          <p:nvPr/>
        </p:nvSpPr>
        <p:spPr>
          <a:xfrm>
            <a:off x="1816072" y="5301404"/>
            <a:ext cx="6492483" cy="107529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유저에게 보여지는 능력치는 다음과 같음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세부적으로 캐릭터 자체의 공격력과 이동속도가 추가로 있음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공격력 </a:t>
            </a:r>
            <a:r>
              <a:rPr lang="en-US" altLang="ko-KR" sz="1100" dirty="0"/>
              <a:t>: </a:t>
            </a:r>
            <a:r>
              <a:rPr lang="ko-KR" altLang="en-US" sz="1100" dirty="0"/>
              <a:t>사격 무기를 사용할 경우 가까이의 적을 근접 공격</a:t>
            </a:r>
            <a:r>
              <a:rPr lang="en-US" altLang="ko-KR" sz="1100" dirty="0"/>
              <a:t>,</a:t>
            </a:r>
            <a:r>
              <a:rPr lang="ko-KR" altLang="en-US" sz="1100" dirty="0"/>
              <a:t> 이때 캐릭터의 공격력 수치가 영향을 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이동속도 </a:t>
            </a:r>
            <a:r>
              <a:rPr lang="en-US" altLang="ko-KR" sz="1100" dirty="0"/>
              <a:t>: </a:t>
            </a:r>
            <a:r>
              <a:rPr lang="ko-KR" altLang="en-US" sz="1100" dirty="0"/>
              <a:t>무기들 중 특수하게 사용시 일시적으로 이동속도를 올려주는 무기가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2D5F369-B9E0-40AC-9A7D-CB2D82F9C9E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E6636B-9D4D-4A7C-89F4-E40D0AD34C3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3C53ED-70A6-4D62-AFAD-03634E4AD23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8AB442C-680B-4677-898C-CCB5E8B0EFB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24196DE-08C0-4B57-8366-0575C2AA386D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F19A8B1-7550-44DD-9809-0D0A2DCA325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56890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xmlns="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90506"/>
              </p:ext>
            </p:extLst>
          </p:nvPr>
        </p:nvGraphicFramePr>
        <p:xfrm>
          <a:off x="7772009" y="351234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xmlns="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362140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18D7DE8-FB90-4D26-A1BF-5BF37954370C}"/>
              </a:ext>
            </a:extLst>
          </p:cNvPr>
          <p:cNvSpPr txBox="1"/>
          <p:nvPr/>
        </p:nvSpPr>
        <p:spPr>
          <a:xfrm>
            <a:off x="1492726" y="797885"/>
            <a:ext cx="6378669" cy="697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6C725663-2CBB-4EDD-B64E-4547A07A9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0645"/>
              </p:ext>
            </p:extLst>
          </p:nvPr>
        </p:nvGraphicFramePr>
        <p:xfrm>
          <a:off x="2161652" y="1576379"/>
          <a:ext cx="8872212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824">
                  <a:extLst>
                    <a:ext uri="{9D8B030D-6E8A-4147-A177-3AD203B41FA5}">
                      <a16:colId xmlns:a16="http://schemas.microsoft.com/office/drawing/2014/main" xmlns="" val="3447710988"/>
                    </a:ext>
                  </a:extLst>
                </a:gridCol>
                <a:gridCol w="3754453">
                  <a:extLst>
                    <a:ext uri="{9D8B030D-6E8A-4147-A177-3AD203B41FA5}">
                      <a16:colId xmlns:a16="http://schemas.microsoft.com/office/drawing/2014/main" xmlns="" val="172743059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xmlns="" val="131649819"/>
                    </a:ext>
                  </a:extLst>
                </a:gridCol>
                <a:gridCol w="2780030">
                  <a:extLst>
                    <a:ext uri="{9D8B030D-6E8A-4147-A177-3AD203B41FA5}">
                      <a16:colId xmlns:a16="http://schemas.microsoft.com/office/drawing/2014/main" xmlns="" val="42393183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02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사용했을 때 적에게 줄 수 있는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다음 공격을 사용하는데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15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사용시 소비되는 에너지 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원거리 공격 시 탄의 이동속도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290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확률로 무기 공격력 보다 큰 데미지를 적에게 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얼마나 많은 적으로 공격할 수 있는지 나타냄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3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정확하게 적을 맞출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적과 유저 사이의 공격 가능한 거리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497353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BE670604-5632-459C-80FC-E46B0114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2927"/>
              </p:ext>
            </p:extLst>
          </p:nvPr>
        </p:nvGraphicFramePr>
        <p:xfrm>
          <a:off x="3138855" y="3607712"/>
          <a:ext cx="7348855" cy="286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xmlns="" val="22421793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561792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65506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2825358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671377427"/>
                    </a:ext>
                  </a:extLst>
                </a:gridCol>
              </a:tblGrid>
              <a:tr h="105440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218031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근접무기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원거리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지팡이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특수무기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81109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짧음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보편적인 부분이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20515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2696953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8894584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부정확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7121060"/>
                  </a:ext>
                </a:extLst>
              </a:tr>
            </a:tbl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399686B6-B5DD-4A4D-AC6B-A80B4598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5282" y="3694680"/>
            <a:ext cx="867697" cy="8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xmlns="" id="{23377BB5-C48A-4F87-A9E5-7B5AE44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9721" y="3694680"/>
            <a:ext cx="867697" cy="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59A6822C-3B4D-402A-A3C9-6933F5F9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843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xmlns="" id="{9B78C392-C53F-4688-ADF1-4EEA35DC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46404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45E1C91-25B7-462A-AF52-7BF105A88F6E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678B98-54EB-4DE2-8E2F-6CCCB7EF064B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87A978-93C3-431F-93A4-95C4D5628E8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8AC24B8-90C6-4C62-A473-0A646D2561AF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CB4A01-E9C8-481D-A18A-E33C8BDA717E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4908E7-D9C3-4BBD-9333-DABFC5A1052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52505"/>
              </p:ext>
            </p:extLst>
          </p:nvPr>
        </p:nvGraphicFramePr>
        <p:xfrm>
          <a:off x="1401640" y="677162"/>
          <a:ext cx="1064523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3325567320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xmlns="" val="1759554793"/>
                    </a:ext>
                  </a:extLst>
                </a:gridCol>
                <a:gridCol w="4897755">
                  <a:extLst>
                    <a:ext uri="{9D8B030D-6E8A-4147-A177-3AD203B41FA5}">
                      <a16:colId xmlns:a16="http://schemas.microsoft.com/office/drawing/2014/main" xmlns="" val="3263984705"/>
                    </a:ext>
                  </a:extLst>
                </a:gridCol>
                <a:gridCol w="4318098">
                  <a:extLst>
                    <a:ext uri="{9D8B030D-6E8A-4147-A177-3AD203B41FA5}">
                      <a16:colId xmlns:a16="http://schemas.microsoft.com/office/drawing/2014/main" xmlns="" val="107011595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마나 소모량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 효율적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후반에 사용하기에 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라이플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기관총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빠른 연사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저격총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다소 느린 연사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좋으며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샷건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번에 발사되는 탄수가 많음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탄의 데미지를 합치면 매우 높은 데미지를 보임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차징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오래 눌러 에너지를 모은 뒤 버튼에서 손을 때면 축적된 에너지에 비례한 데미지를 주는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폭발하는 탄을 발사하는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탄이 적에게 또는 벽에 적중 시 일정 범위 데미지를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유저캐릭터 또한 함께 데미지를 받을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110861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칼을 휘두르는 공격 모션 공격 길이가 짧지만 넓음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찌르는 모션으로 공격 범위가 길지만 넓지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 보다 긴 사거리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대체적으로 공격속도가 느리지만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둔기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망치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땅을 내리쳐 충격파를 일으킴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치명타 데미지를 줄 경우 몬스터를 일시적으로 행동 불능으로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086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xmlns="" id="{C834FD1D-6979-4EC2-8819-AE0232776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6666"/>
              </p:ext>
            </p:extLst>
          </p:nvPr>
        </p:nvGraphicFramePr>
        <p:xfrm>
          <a:off x="1962150" y="1824566"/>
          <a:ext cx="959241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1138746060"/>
                    </a:ext>
                  </a:extLst>
                </a:gridCol>
                <a:gridCol w="3591446">
                  <a:extLst>
                    <a:ext uri="{9D8B030D-6E8A-4147-A177-3AD203B41FA5}">
                      <a16:colId xmlns:a16="http://schemas.microsoft.com/office/drawing/2014/main" xmlns="" val="1417129738"/>
                    </a:ext>
                  </a:extLst>
                </a:gridCol>
                <a:gridCol w="5222777">
                  <a:extLst>
                    <a:ext uri="{9D8B030D-6E8A-4147-A177-3AD203B41FA5}">
                      <a16:colId xmlns:a16="http://schemas.microsoft.com/office/drawing/2014/main" xmlns="" val="42720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높은 마나 소비량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각종 </a:t>
                      </a:r>
                      <a:r>
                        <a:rPr lang="ko-KR" altLang="en-US" sz="1000" dirty="0" err="1"/>
                        <a:t>디버프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전방위 공격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방어막 생성 등 특이한 공격 형태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전방위 공격의 경우 명중률이 매우 낮고 에너지 효율이 낮음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세계관이 매우 복합적 이어서 지팡이가 등장해도 이상함을 느끼기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공격효과와 다른 부가 효과가 존재함으로 유저의 선택지를 다양하게 만들어 둠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검으로는 불가능한 액션 연출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방어막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다중 대상 공격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570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흔히들 생각할 수 있는 폭탄은 물론 닌자 표창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화염병 등 다양한 무기 요소를 등장 시킴 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사격 무기와 동일한 원거리 무기류 이지만 사격무기와 달리 특수한 능력이 있는 경우가 많음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90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매우 특수한 효과를 발휘하는 무기류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소지 후 사망하면 다시 부활 시켜주는 무기부터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가지고 있으면 자동으로 공격하는 무기 등 다양함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14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3280</Words>
  <Application>Microsoft Office PowerPoint</Application>
  <PresentationFormat>사용자 지정</PresentationFormat>
  <Paragraphs>648</Paragraphs>
  <Slides>20</Slides>
  <Notes>5</Notes>
  <HiddenSlides>4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디자인 사용자 지정</vt:lpstr>
      <vt:lpstr>시스템 분석</vt:lpstr>
      <vt:lpstr>내 게임 설명</vt:lpstr>
      <vt:lpstr>PowerPoint 프레젠테이션</vt:lpstr>
      <vt:lpstr>시작 방</vt:lpstr>
      <vt:lpstr>전투 화면 UI</vt:lpstr>
      <vt:lpstr>캐릭터</vt:lpstr>
      <vt:lpstr>무기 </vt:lpstr>
      <vt:lpstr>무기 </vt:lpstr>
      <vt:lpstr>무기</vt:lpstr>
      <vt:lpstr>던전 구성</vt:lpstr>
      <vt:lpstr>방 구분</vt:lpstr>
      <vt:lpstr>던전 구성 방식 </vt:lpstr>
      <vt:lpstr>특성</vt:lpstr>
      <vt:lpstr>게임 소개</vt:lpstr>
      <vt:lpstr>전투 UI</vt:lpstr>
      <vt:lpstr>하드모드 ( 스피드 런 )</vt:lpstr>
      <vt:lpstr>사망 or 클리어</vt:lpstr>
      <vt:lpstr>전투 요소</vt:lpstr>
      <vt:lpstr>전투 요소</vt:lpstr>
      <vt:lpstr>기획 요소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FullName</cp:lastModifiedBy>
  <cp:revision>165</cp:revision>
  <dcterms:created xsi:type="dcterms:W3CDTF">2019-10-12T13:29:50Z</dcterms:created>
  <dcterms:modified xsi:type="dcterms:W3CDTF">2019-10-16T05:09:12Z</dcterms:modified>
</cp:coreProperties>
</file>